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12192000"/>
  <p:notesSz cx="6858000" cy="9144000"/>
  <p:embeddedFontLst>
    <p:embeddedFont>
      <p:font typeface="Montserrat"/>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DADCC8-1395-4EBE-8C2E-980015D257C6}">
  <a:tblStyle styleId="{B7DADCC8-1395-4EBE-8C2E-980015D257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086F576-F675-4FB4-988F-E907DDC6DFBF}"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4.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6.xml"/><Relationship Id="rId44" Type="http://schemas.openxmlformats.org/officeDocument/2006/relationships/font" Target="fonts/OpenSans-bold.fntdata"/><Relationship Id="rId21" Type="http://schemas.openxmlformats.org/officeDocument/2006/relationships/slide" Target="slides/slide15.xml"/><Relationship Id="rId43" Type="http://schemas.openxmlformats.org/officeDocument/2006/relationships/font" Target="fonts/OpenSans-regular.fntdata"/><Relationship Id="rId24" Type="http://schemas.openxmlformats.org/officeDocument/2006/relationships/slide" Target="slides/slide18.xml"/><Relationship Id="rId46" Type="http://schemas.openxmlformats.org/officeDocument/2006/relationships/font" Target="fonts/OpenSans-boldItalic.fntdata"/><Relationship Id="rId23" Type="http://schemas.openxmlformats.org/officeDocument/2006/relationships/slide" Target="slides/slide17.xml"/><Relationship Id="rId45"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Montserrat-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92d691661e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392d691661e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92d691661e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392d691661e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92d691661e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392d691661e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92d691661e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392d691661e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92d691661e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g392d691661e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92d691661e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g392d691661e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92d691661e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392d691661e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3" name="Google Shape;523;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92d691661e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g392d691661e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bfbd77fb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3bfbd77fb9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92d691661e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g392d691661e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92d691661e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g392d691661e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43.png"/><Relationship Id="rId5" Type="http://schemas.openxmlformats.org/officeDocument/2006/relationships/image" Target="../media/image25.png"/><Relationship Id="rId6"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5.png"/><Relationship Id="rId9" Type="http://schemas.openxmlformats.org/officeDocument/2006/relationships/image" Target="../media/image29.png"/><Relationship Id="rId5" Type="http://schemas.openxmlformats.org/officeDocument/2006/relationships/image" Target="../media/image45.png"/><Relationship Id="rId6" Type="http://schemas.openxmlformats.org/officeDocument/2006/relationships/image" Target="../media/image42.png"/><Relationship Id="rId7" Type="http://schemas.openxmlformats.org/officeDocument/2006/relationships/image" Target="../media/image38.png"/><Relationship Id="rId8"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67.png"/><Relationship Id="rId5" Type="http://schemas.openxmlformats.org/officeDocument/2006/relationships/image" Target="../media/image53.png"/><Relationship Id="rId6"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56.png"/><Relationship Id="rId10" Type="http://schemas.openxmlformats.org/officeDocument/2006/relationships/image" Target="../media/image46.png"/><Relationship Id="rId9"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9.png"/><Relationship Id="rId7" Type="http://schemas.openxmlformats.org/officeDocument/2006/relationships/image" Target="../media/image47.png"/><Relationship Id="rId8"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5.png"/><Relationship Id="rId6"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51.png"/><Relationship Id="rId5" Type="http://schemas.openxmlformats.org/officeDocument/2006/relationships/image" Target="../media/image66.png"/><Relationship Id="rId6" Type="http://schemas.openxmlformats.org/officeDocument/2006/relationships/image" Target="../media/image60.png"/><Relationship Id="rId7" Type="http://schemas.openxmlformats.org/officeDocument/2006/relationships/image" Target="../media/image58.png"/><Relationship Id="rId8"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68.png"/><Relationship Id="rId5"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image.png" id="84" name="Google Shape;84;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85" name="Google Shape;85;p13"/>
          <p:cNvPicPr preferRelativeResize="0"/>
          <p:nvPr/>
        </p:nvPicPr>
        <p:blipFill rotWithShape="1">
          <a:blip r:embed="rId4">
            <a:alphaModFix/>
          </a:blip>
          <a:srcRect b="0" l="0" r="0" t="0"/>
          <a:stretch/>
        </p:blipFill>
        <p:spPr>
          <a:xfrm>
            <a:off x="2000250" y="4286250"/>
            <a:ext cx="3619500" cy="1209675"/>
          </a:xfrm>
          <a:prstGeom prst="rect">
            <a:avLst/>
          </a:prstGeom>
          <a:noFill/>
          <a:ln>
            <a:noFill/>
          </a:ln>
        </p:spPr>
      </p:pic>
      <p:pic>
        <p:nvPicPr>
          <p:cNvPr descr="image.png" id="86" name="Google Shape;86;p13"/>
          <p:cNvPicPr preferRelativeResize="0"/>
          <p:nvPr/>
        </p:nvPicPr>
        <p:blipFill rotWithShape="1">
          <a:blip r:embed="rId4">
            <a:alphaModFix/>
          </a:blip>
          <a:srcRect b="0" l="0" r="0" t="0"/>
          <a:stretch/>
        </p:blipFill>
        <p:spPr>
          <a:xfrm>
            <a:off x="6572250" y="4286250"/>
            <a:ext cx="3619500" cy="1209675"/>
          </a:xfrm>
          <a:prstGeom prst="rect">
            <a:avLst/>
          </a:prstGeom>
          <a:noFill/>
          <a:ln>
            <a:noFill/>
          </a:ln>
        </p:spPr>
      </p:pic>
      <p:pic>
        <p:nvPicPr>
          <p:cNvPr descr="image.png" id="87" name="Google Shape;87;p13"/>
          <p:cNvPicPr preferRelativeResize="0"/>
          <p:nvPr/>
        </p:nvPicPr>
        <p:blipFill rotWithShape="1">
          <a:blip r:embed="rId5">
            <a:alphaModFix/>
          </a:blip>
          <a:srcRect b="0" l="0" r="0" t="0"/>
          <a:stretch/>
        </p:blipFill>
        <p:spPr>
          <a:xfrm>
            <a:off x="762000" y="6257925"/>
            <a:ext cx="10668000" cy="314325"/>
          </a:xfrm>
          <a:prstGeom prst="rect">
            <a:avLst/>
          </a:prstGeom>
          <a:noFill/>
          <a:ln>
            <a:noFill/>
          </a:ln>
        </p:spPr>
      </p:pic>
      <p:sp>
        <p:nvSpPr>
          <p:cNvPr id="88" name="Google Shape;88;p13"/>
          <p:cNvSpPr txBox="1"/>
          <p:nvPr/>
        </p:nvSpPr>
        <p:spPr>
          <a:xfrm>
            <a:off x="495300" y="1362075"/>
            <a:ext cx="11201400" cy="1662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FFFFFF"/>
                </a:solidFill>
                <a:latin typeface="Montserrat"/>
                <a:ea typeface="Montserrat"/>
                <a:cs typeface="Montserrat"/>
                <a:sym typeface="Montserrat"/>
              </a:rPr>
              <a:t>Emotional State Change</a:t>
            </a:r>
            <a:br>
              <a:rPr b="0" i="0" lang="en-US" sz="1800" u="none" cap="none" strike="noStrike">
                <a:solidFill>
                  <a:schemeClr val="dk1"/>
                </a:solidFill>
                <a:latin typeface="Calibri"/>
                <a:ea typeface="Calibri"/>
                <a:cs typeface="Calibri"/>
                <a:sym typeface="Calibri"/>
              </a:rPr>
            </a:br>
            <a:r>
              <a:rPr b="1" i="0" lang="en-US" sz="5400" u="none" cap="none" strike="noStrike">
                <a:solidFill>
                  <a:srgbClr val="FFFFFF"/>
                </a:solidFill>
                <a:latin typeface="Montserrat"/>
                <a:ea typeface="Montserrat"/>
                <a:cs typeface="Montserrat"/>
                <a:sym typeface="Montserrat"/>
              </a:rPr>
              <a:t> Forecasting</a:t>
            </a:r>
            <a:endParaRPr b="0" i="0" sz="1400" u="none" cap="none" strike="noStrike">
              <a:solidFill>
                <a:srgbClr val="000000"/>
              </a:solidFill>
              <a:latin typeface="Arial"/>
              <a:ea typeface="Arial"/>
              <a:cs typeface="Arial"/>
              <a:sym typeface="Arial"/>
            </a:endParaRPr>
          </a:p>
        </p:txBody>
      </p:sp>
      <p:sp>
        <p:nvSpPr>
          <p:cNvPr id="89" name="Google Shape;89;p13"/>
          <p:cNvSpPr txBox="1"/>
          <p:nvPr/>
        </p:nvSpPr>
        <p:spPr>
          <a:xfrm>
            <a:off x="762000" y="3181350"/>
            <a:ext cx="10668000" cy="2772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FFFFFF"/>
                </a:solidFill>
                <a:latin typeface="Open Sans"/>
                <a:ea typeface="Open Sans"/>
                <a:cs typeface="Open Sans"/>
                <a:sym typeface="Open Sans"/>
              </a:rPr>
              <a:t>Predicting Variation in Emotional Valence and Arousal from Longitudinal Ecological Essays</a:t>
            </a:r>
            <a:endParaRPr b="0" i="0" sz="1400" u="none" cap="none" strike="noStrike">
              <a:solidFill>
                <a:srgbClr val="000000"/>
              </a:solidFill>
              <a:latin typeface="Arial"/>
              <a:ea typeface="Arial"/>
              <a:cs typeface="Arial"/>
              <a:sym typeface="Arial"/>
            </a:endParaRPr>
          </a:p>
        </p:txBody>
      </p:sp>
      <p:sp>
        <p:nvSpPr>
          <p:cNvPr id="90" name="Google Shape;90;p13"/>
          <p:cNvSpPr txBox="1"/>
          <p:nvPr/>
        </p:nvSpPr>
        <p:spPr>
          <a:xfrm>
            <a:off x="762000" y="6410325"/>
            <a:ext cx="11241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94A3B8"/>
                </a:solidFill>
                <a:latin typeface="Open Sans"/>
                <a:ea typeface="Open Sans"/>
                <a:cs typeface="Open Sans"/>
                <a:sym typeface="Open Sans"/>
              </a:rPr>
              <a:t>SemEval 2026 Task 2</a:t>
            </a:r>
            <a:endParaRPr b="0" i="0" sz="1400" u="none" cap="none" strike="noStrike">
              <a:solidFill>
                <a:srgbClr val="000000"/>
              </a:solidFill>
              <a:latin typeface="Arial"/>
              <a:ea typeface="Arial"/>
              <a:cs typeface="Arial"/>
              <a:sym typeface="Arial"/>
            </a:endParaRPr>
          </a:p>
        </p:txBody>
      </p:sp>
      <p:sp>
        <p:nvSpPr>
          <p:cNvPr id="91" name="Google Shape;91;p13"/>
          <p:cNvSpPr txBox="1"/>
          <p:nvPr/>
        </p:nvSpPr>
        <p:spPr>
          <a:xfrm>
            <a:off x="9658350" y="6410325"/>
            <a:ext cx="17718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94A3B8"/>
                </a:solidFill>
                <a:latin typeface="Open Sans"/>
                <a:ea typeface="Open Sans"/>
                <a:cs typeface="Open Sans"/>
                <a:sym typeface="Open Sans"/>
              </a:rPr>
              <a:t>Télécom SudParis | January 2026</a:t>
            </a:r>
            <a:endParaRPr b="0" i="0" sz="1400" u="none" cap="none" strike="noStrike">
              <a:solidFill>
                <a:srgbClr val="000000"/>
              </a:solidFill>
              <a:latin typeface="Arial"/>
              <a:ea typeface="Arial"/>
              <a:cs typeface="Arial"/>
              <a:sym typeface="Arial"/>
            </a:endParaRPr>
          </a:p>
        </p:txBody>
      </p:sp>
      <p:sp>
        <p:nvSpPr>
          <p:cNvPr id="92" name="Google Shape;92;p13"/>
          <p:cNvSpPr txBox="1"/>
          <p:nvPr/>
        </p:nvSpPr>
        <p:spPr>
          <a:xfrm>
            <a:off x="2238375" y="4524375"/>
            <a:ext cx="3143400" cy="231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FFFFF"/>
                </a:solidFill>
                <a:latin typeface="Open Sans"/>
                <a:ea typeface="Open Sans"/>
                <a:cs typeface="Open Sans"/>
                <a:sym typeface="Open Sans"/>
              </a:rPr>
              <a:t>Subtask 1: Between-User</a:t>
            </a:r>
            <a:endParaRPr b="0" i="0" sz="1400" u="none" cap="none" strike="noStrike">
              <a:solidFill>
                <a:srgbClr val="000000"/>
              </a:solidFill>
              <a:latin typeface="Arial"/>
              <a:ea typeface="Arial"/>
              <a:cs typeface="Arial"/>
              <a:sym typeface="Arial"/>
            </a:endParaRPr>
          </a:p>
        </p:txBody>
      </p:sp>
      <p:sp>
        <p:nvSpPr>
          <p:cNvPr id="93" name="Google Shape;93;p13"/>
          <p:cNvSpPr txBox="1"/>
          <p:nvPr/>
        </p:nvSpPr>
        <p:spPr>
          <a:xfrm>
            <a:off x="2238375" y="4857750"/>
            <a:ext cx="3143400" cy="207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lang="en-US" sz="1350">
                <a:solidFill>
                  <a:srgbClr val="FFFFFF"/>
                </a:solidFill>
                <a:latin typeface="Open Sans"/>
                <a:ea typeface="Open Sans"/>
                <a:cs typeface="Open Sans"/>
                <a:sym typeface="Open Sans"/>
              </a:rPr>
              <a:t>Rostislav Svitsov</a:t>
            </a:r>
            <a:endParaRPr b="0" i="0" sz="1400" u="none" cap="none" strike="noStrike">
              <a:solidFill>
                <a:srgbClr val="000000"/>
              </a:solidFill>
              <a:latin typeface="Arial"/>
              <a:ea typeface="Arial"/>
              <a:cs typeface="Arial"/>
              <a:sym typeface="Arial"/>
            </a:endParaRPr>
          </a:p>
        </p:txBody>
      </p:sp>
      <p:sp>
        <p:nvSpPr>
          <p:cNvPr id="94" name="Google Shape;94;p13"/>
          <p:cNvSpPr txBox="1"/>
          <p:nvPr/>
        </p:nvSpPr>
        <p:spPr>
          <a:xfrm>
            <a:off x="6810375" y="4524375"/>
            <a:ext cx="3143400" cy="231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FFFFF"/>
                </a:solidFill>
                <a:latin typeface="Open Sans"/>
                <a:ea typeface="Open Sans"/>
                <a:cs typeface="Open Sans"/>
                <a:sym typeface="Open Sans"/>
              </a:rPr>
              <a:t>Subtask 2a: State Change</a:t>
            </a:r>
            <a:endParaRPr b="0" i="0" sz="1400" u="none" cap="none" strike="noStrike">
              <a:solidFill>
                <a:srgbClr val="000000"/>
              </a:solidFill>
              <a:latin typeface="Arial"/>
              <a:ea typeface="Arial"/>
              <a:cs typeface="Arial"/>
              <a:sym typeface="Arial"/>
            </a:endParaRPr>
          </a:p>
        </p:txBody>
      </p:sp>
      <p:sp>
        <p:nvSpPr>
          <p:cNvPr id="95" name="Google Shape;95;p13"/>
          <p:cNvSpPr txBox="1"/>
          <p:nvPr/>
        </p:nvSpPr>
        <p:spPr>
          <a:xfrm>
            <a:off x="6810375" y="4857750"/>
            <a:ext cx="3143400" cy="207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0" i="0" lang="en-US" sz="1350" u="none" cap="none" strike="noStrike">
                <a:solidFill>
                  <a:srgbClr val="FFFFFF"/>
                </a:solidFill>
                <a:latin typeface="Open Sans"/>
                <a:ea typeface="Open Sans"/>
                <a:cs typeface="Open Sans"/>
                <a:sym typeface="Open Sans"/>
              </a:rPr>
              <a:t>Chang</a:t>
            </a:r>
            <a:r>
              <a:rPr lang="en-US" sz="1350">
                <a:solidFill>
                  <a:srgbClr val="FFFFFF"/>
                </a:solidFill>
                <a:latin typeface="Open Sans"/>
                <a:ea typeface="Open Sans"/>
                <a:cs typeface="Open Sans"/>
                <a:sym typeface="Open Sans"/>
              </a:rPr>
              <a:t>y</a:t>
            </a:r>
            <a:r>
              <a:rPr b="0" i="0" lang="en-US" sz="1350" u="none" cap="none" strike="noStrike">
                <a:solidFill>
                  <a:srgbClr val="FFFFFF"/>
                </a:solidFill>
                <a:latin typeface="Open Sans"/>
                <a:ea typeface="Open Sans"/>
                <a:cs typeface="Open Sans"/>
                <a:sym typeface="Open Sans"/>
              </a:rPr>
              <a:t>ong Hyun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 name="Shape 195"/>
        <p:cNvGrpSpPr/>
        <p:nvPr/>
      </p:nvGrpSpPr>
      <p:grpSpPr>
        <a:xfrm>
          <a:off x="0" y="0"/>
          <a:ext cx="0" cy="0"/>
          <a:chOff x="0" y="0"/>
          <a:chExt cx="0" cy="0"/>
        </a:xfrm>
      </p:grpSpPr>
      <p:pic>
        <p:nvPicPr>
          <p:cNvPr descr="image.png" id="196" name="Google Shape;196;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97" name="Google Shape;197;p22"/>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198" name="Google Shape;198;p22"/>
          <p:cNvSpPr txBox="1"/>
          <p:nvPr/>
        </p:nvSpPr>
        <p:spPr>
          <a:xfrm>
            <a:off x="6553163" y="2429925"/>
            <a:ext cx="4657800" cy="18639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Valence (0.67) is predicted significantly better than Arousal (0.47) on test set. Green = high correlation. This pattern is consistent with emotion recognition literature where arousal is typically harder to predict from text. The color gradient makes performance differences immediately visible.</a:t>
            </a:r>
            <a:endParaRPr i="0" sz="1400" u="none" cap="none" strike="noStrike">
              <a:solidFill>
                <a:srgbClr val="000000"/>
              </a:solidFill>
            </a:endParaRPr>
          </a:p>
        </p:txBody>
      </p:sp>
      <p:sp>
        <p:nvSpPr>
          <p:cNvPr id="199" name="Google Shape;199;p22"/>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Correlation Analysis: Valence vs Arousal</a:t>
            </a:r>
            <a:endParaRPr b="1" sz="2850">
              <a:solidFill>
                <a:srgbClr val="1A1F3A"/>
              </a:solidFill>
              <a:latin typeface="Montserrat"/>
              <a:ea typeface="Montserrat"/>
              <a:cs typeface="Montserrat"/>
              <a:sym typeface="Montserrat"/>
            </a:endParaRPr>
          </a:p>
        </p:txBody>
      </p:sp>
      <p:sp>
        <p:nvSpPr>
          <p:cNvPr id="200" name="Google Shape;200;p22"/>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1" name="Google Shape;201;p22" title="04_correlation_heatmap.png"/>
          <p:cNvPicPr preferRelativeResize="0"/>
          <p:nvPr/>
        </p:nvPicPr>
        <p:blipFill>
          <a:blip r:embed="rId5">
            <a:alphaModFix/>
          </a:blip>
          <a:stretch>
            <a:fillRect/>
          </a:stretch>
        </p:blipFill>
        <p:spPr>
          <a:xfrm>
            <a:off x="544375" y="1783176"/>
            <a:ext cx="5789752" cy="4641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5" name="Shape 205"/>
        <p:cNvGrpSpPr/>
        <p:nvPr/>
      </p:nvGrpSpPr>
      <p:grpSpPr>
        <a:xfrm>
          <a:off x="0" y="0"/>
          <a:ext cx="0" cy="0"/>
          <a:chOff x="0" y="0"/>
          <a:chExt cx="0" cy="0"/>
        </a:xfrm>
      </p:grpSpPr>
      <p:pic>
        <p:nvPicPr>
          <p:cNvPr descr="image.png" id="206" name="Google Shape;206;p2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07" name="Google Shape;207;p23"/>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208" name="Google Shape;208;p23"/>
          <p:cNvSpPr txBox="1"/>
          <p:nvPr/>
        </p:nvSpPr>
        <p:spPr>
          <a:xfrm>
            <a:off x="6553150" y="2265375"/>
            <a:ext cx="4657800" cy="2193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Subtask 1 model architecture. BERT encodes text, Bi-LSTM processes history (up to 10 texts), optional user embeddings enable handling unseen users. The fusion layer concatenates all features before final prediction. This design balances semantic understanding (BERT), temporal context (LSTM), and personalization (user embeddings).</a:t>
            </a:r>
            <a:endParaRPr i="0" sz="1400" u="none" cap="none" strike="noStrike">
              <a:solidFill>
                <a:srgbClr val="000000"/>
              </a:solidFill>
            </a:endParaRPr>
          </a:p>
        </p:txBody>
      </p:sp>
      <p:sp>
        <p:nvSpPr>
          <p:cNvPr id="209" name="Google Shape;209;p23"/>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Model Architecture: BERT + LSTM + User Embeddings</a:t>
            </a:r>
            <a:endParaRPr b="1" sz="2850">
              <a:solidFill>
                <a:srgbClr val="1A1F3A"/>
              </a:solidFill>
              <a:latin typeface="Montserrat"/>
              <a:ea typeface="Montserrat"/>
              <a:cs typeface="Montserrat"/>
              <a:sym typeface="Montserrat"/>
            </a:endParaRPr>
          </a:p>
        </p:txBody>
      </p:sp>
      <p:sp>
        <p:nvSpPr>
          <p:cNvPr id="210" name="Google Shape;210;p23"/>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1" name="Google Shape;211;p23" title="05_model_architecture.png"/>
          <p:cNvPicPr preferRelativeResize="0"/>
          <p:nvPr/>
        </p:nvPicPr>
        <p:blipFill>
          <a:blip r:embed="rId5">
            <a:alphaModFix/>
          </a:blip>
          <a:stretch>
            <a:fillRect/>
          </a:stretch>
        </p:blipFill>
        <p:spPr>
          <a:xfrm>
            <a:off x="152400" y="2097655"/>
            <a:ext cx="6181724" cy="43948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5" name="Shape 215"/>
        <p:cNvGrpSpPr/>
        <p:nvPr/>
      </p:nvGrpSpPr>
      <p:grpSpPr>
        <a:xfrm>
          <a:off x="0" y="0"/>
          <a:ext cx="0" cy="0"/>
          <a:chOff x="0" y="0"/>
          <a:chExt cx="0" cy="0"/>
        </a:xfrm>
      </p:grpSpPr>
      <p:pic>
        <p:nvPicPr>
          <p:cNvPr descr="image.png" id="216" name="Google Shape;216;p2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17" name="Google Shape;217;p24"/>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218" name="Google Shape;218;p24"/>
          <p:cNvSpPr txBox="1"/>
          <p:nvPr/>
        </p:nvSpPr>
        <p:spPr>
          <a:xfrm>
            <a:off x="6553150" y="2265375"/>
            <a:ext cx="4657800" cy="2193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 Data partitioning: 1411 train / 308 val / 1045 test samples. 137 unique users, 28 of which are unseen (test only). Temporal split preserves chronological order. The pie chart shows sample distribution while bar chart displays user coverage per split. Unseen users in test set simulate real-world deployment scenario.</a:t>
            </a:r>
            <a:endParaRPr i="0" sz="1400" u="none" cap="none" strike="noStrike">
              <a:solidFill>
                <a:srgbClr val="000000"/>
              </a:solidFill>
            </a:endParaRPr>
          </a:p>
        </p:txBody>
      </p:sp>
      <p:sp>
        <p:nvSpPr>
          <p:cNvPr id="219" name="Google Shape;219;p24"/>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Data Split Strategy: Temporal + Unseen Users</a:t>
            </a:r>
            <a:endParaRPr b="1" sz="2850">
              <a:solidFill>
                <a:srgbClr val="1A1F3A"/>
              </a:solidFill>
              <a:latin typeface="Montserrat"/>
              <a:ea typeface="Montserrat"/>
              <a:cs typeface="Montserrat"/>
              <a:sym typeface="Montserrat"/>
            </a:endParaRPr>
          </a:p>
        </p:txBody>
      </p:sp>
      <p:sp>
        <p:nvSpPr>
          <p:cNvPr id="220" name="Google Shape;220;p24"/>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1" name="Google Shape;221;p24" title="06_data_split.png"/>
          <p:cNvPicPr preferRelativeResize="0"/>
          <p:nvPr/>
        </p:nvPicPr>
        <p:blipFill>
          <a:blip r:embed="rId5">
            <a:alphaModFix/>
          </a:blip>
          <a:stretch>
            <a:fillRect/>
          </a:stretch>
        </p:blipFill>
        <p:spPr>
          <a:xfrm>
            <a:off x="152400" y="2097649"/>
            <a:ext cx="6181724" cy="2360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pic>
        <p:nvPicPr>
          <p:cNvPr descr="image.png" id="226" name="Google Shape;226;p2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27" name="Google Shape;227;p25"/>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228" name="Google Shape;228;p25"/>
          <p:cNvSpPr txBox="1"/>
          <p:nvPr/>
        </p:nvSpPr>
        <p:spPr>
          <a:xfrm>
            <a:off x="6553150" y="2265375"/>
            <a:ext cx="4657800" cy="2193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Scatter plot shows model predicts Valence (emotional polarity) better than Arousal (intensity). All points fall below the y=x diagonal. This suggests that textual features are more indicative of positive/negative sentiment than emotional intensity. Future work could explore additional features like punctuation patterns or word repetition to improve arousal prediction.</a:t>
            </a:r>
            <a:endParaRPr i="0" sz="1400" u="none" cap="none" strike="noStrike">
              <a:solidFill>
                <a:srgbClr val="000000"/>
              </a:solidFill>
            </a:endParaRPr>
          </a:p>
        </p:txBody>
      </p:sp>
      <p:sp>
        <p:nvSpPr>
          <p:cNvPr id="229" name="Google Shape;229;p25"/>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Why Valence &gt; Arousal?</a:t>
            </a:r>
            <a:endParaRPr b="1" sz="2850">
              <a:solidFill>
                <a:srgbClr val="1A1F3A"/>
              </a:solidFill>
              <a:latin typeface="Montserrat"/>
              <a:ea typeface="Montserrat"/>
              <a:cs typeface="Montserrat"/>
              <a:sym typeface="Montserrat"/>
            </a:endParaRPr>
          </a:p>
        </p:txBody>
      </p:sp>
      <p:sp>
        <p:nvSpPr>
          <p:cNvPr id="230" name="Google Shape;230;p25"/>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31" name="Google Shape;231;p25" title="07_valence_arousal_comparison.png"/>
          <p:cNvPicPr preferRelativeResize="0"/>
          <p:nvPr/>
        </p:nvPicPr>
        <p:blipFill>
          <a:blip r:embed="rId5">
            <a:alphaModFix/>
          </a:blip>
          <a:stretch>
            <a:fillRect/>
          </a:stretch>
        </p:blipFill>
        <p:spPr>
          <a:xfrm>
            <a:off x="470275" y="1372950"/>
            <a:ext cx="5594675" cy="50756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5" name="Shape 235"/>
        <p:cNvGrpSpPr/>
        <p:nvPr/>
      </p:nvGrpSpPr>
      <p:grpSpPr>
        <a:xfrm>
          <a:off x="0" y="0"/>
          <a:ext cx="0" cy="0"/>
          <a:chOff x="0" y="0"/>
          <a:chExt cx="0" cy="0"/>
        </a:xfrm>
      </p:grpSpPr>
      <p:pic>
        <p:nvPicPr>
          <p:cNvPr descr="image.png" id="236" name="Google Shape;236;p2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37" name="Google Shape;237;p26"/>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238" name="Google Shape;238;p26"/>
          <p:cNvSpPr txBox="1"/>
          <p:nvPr/>
        </p:nvSpPr>
        <p:spPr>
          <a:xfrm>
            <a:off x="6553163" y="2309675"/>
            <a:ext cx="4657800" cy="18639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Train-Val Loss gap analysis. Gap ~1.1 after epoch 4 indicates overfitting. Early stopping prevented further degradation. The left panel shows loss convergence while right panel visualizes the generalization gap over time. Color coding (green/orange/red) indicates severity of overfitting at each epoch.</a:t>
            </a:r>
            <a:endParaRPr i="0" sz="1400" u="none" cap="none" strike="noStrike">
              <a:solidFill>
                <a:srgbClr val="000000"/>
              </a:solidFill>
            </a:endParaRPr>
          </a:p>
        </p:txBody>
      </p:sp>
      <p:sp>
        <p:nvSpPr>
          <p:cNvPr id="239" name="Google Shape;239;p26"/>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Generalization Gap Analysis</a:t>
            </a:r>
            <a:endParaRPr b="1" sz="2850">
              <a:solidFill>
                <a:srgbClr val="1A1F3A"/>
              </a:solidFill>
              <a:latin typeface="Montserrat"/>
              <a:ea typeface="Montserrat"/>
              <a:cs typeface="Montserrat"/>
              <a:sym typeface="Montserrat"/>
            </a:endParaRPr>
          </a:p>
        </p:txBody>
      </p:sp>
      <p:sp>
        <p:nvSpPr>
          <p:cNvPr id="240" name="Google Shape;240;p26"/>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41" name="Google Shape;241;p26" title="08_loss_analysis.png"/>
          <p:cNvPicPr preferRelativeResize="0"/>
          <p:nvPr/>
        </p:nvPicPr>
        <p:blipFill>
          <a:blip r:embed="rId5">
            <a:alphaModFix/>
          </a:blip>
          <a:stretch>
            <a:fillRect/>
          </a:stretch>
        </p:blipFill>
        <p:spPr>
          <a:xfrm>
            <a:off x="152400" y="2097642"/>
            <a:ext cx="6181724" cy="22879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5" name="Shape 245"/>
        <p:cNvGrpSpPr/>
        <p:nvPr/>
      </p:nvGrpSpPr>
      <p:grpSpPr>
        <a:xfrm>
          <a:off x="0" y="0"/>
          <a:ext cx="0" cy="0"/>
          <a:chOff x="0" y="0"/>
          <a:chExt cx="0" cy="0"/>
        </a:xfrm>
      </p:grpSpPr>
      <p:pic>
        <p:nvPicPr>
          <p:cNvPr descr="image.png" id="246" name="Google Shape;246;p2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7" name="Google Shape;247;p27"/>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Subtask 1: Key Results</a:t>
            </a:r>
            <a:endParaRPr b="1" sz="2850">
              <a:solidFill>
                <a:srgbClr val="1A1F3A"/>
              </a:solidFill>
              <a:latin typeface="Montserrat"/>
              <a:ea typeface="Montserrat"/>
              <a:cs typeface="Montserrat"/>
              <a:sym typeface="Montserrat"/>
            </a:endParaRPr>
          </a:p>
        </p:txBody>
      </p:sp>
      <p:sp>
        <p:nvSpPr>
          <p:cNvPr id="248" name="Google Shape;248;p27"/>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49" name="Google Shape;249;p27" title="09_summary_slide.png"/>
          <p:cNvPicPr preferRelativeResize="0"/>
          <p:nvPr/>
        </p:nvPicPr>
        <p:blipFill>
          <a:blip r:embed="rId4">
            <a:alphaModFix/>
          </a:blip>
          <a:stretch>
            <a:fillRect/>
          </a:stretch>
        </p:blipFill>
        <p:spPr>
          <a:xfrm>
            <a:off x="1170175" y="1010100"/>
            <a:ext cx="9851658" cy="5695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pic>
        <p:nvPicPr>
          <p:cNvPr descr="image.png" id="254" name="Google Shape;254;p2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5" name="Google Shape;255;p28"/>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Training History: Epoch-by-Epoch</a:t>
            </a:r>
            <a:endParaRPr b="1" sz="2850">
              <a:solidFill>
                <a:srgbClr val="1A1F3A"/>
              </a:solidFill>
              <a:latin typeface="Montserrat"/>
              <a:ea typeface="Montserrat"/>
              <a:cs typeface="Montserrat"/>
              <a:sym typeface="Montserrat"/>
            </a:endParaRPr>
          </a:p>
        </p:txBody>
      </p:sp>
      <p:sp>
        <p:nvSpPr>
          <p:cNvPr id="256" name="Google Shape;256;p28"/>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57" name="Google Shape;257;p28" title="10_epoch_metrics_table.png"/>
          <p:cNvPicPr preferRelativeResize="0"/>
          <p:nvPr/>
        </p:nvPicPr>
        <p:blipFill>
          <a:blip r:embed="rId4">
            <a:alphaModFix/>
          </a:blip>
          <a:stretch>
            <a:fillRect/>
          </a:stretch>
        </p:blipFill>
        <p:spPr>
          <a:xfrm>
            <a:off x="152400" y="1010100"/>
            <a:ext cx="11887201" cy="49742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F3A"/>
        </a:solidFill>
      </p:bgPr>
    </p:bg>
    <p:spTree>
      <p:nvGrpSpPr>
        <p:cNvPr id="261" name="Shape 261"/>
        <p:cNvGrpSpPr/>
        <p:nvPr/>
      </p:nvGrpSpPr>
      <p:grpSpPr>
        <a:xfrm>
          <a:off x="0" y="0"/>
          <a:ext cx="0" cy="0"/>
          <a:chOff x="0" y="0"/>
          <a:chExt cx="0" cy="0"/>
        </a:xfrm>
      </p:grpSpPr>
      <p:pic>
        <p:nvPicPr>
          <p:cNvPr descr="image.png" id="262" name="Google Shape;262;p2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3" name="Google Shape;263;p29"/>
          <p:cNvSpPr txBox="1"/>
          <p:nvPr/>
        </p:nvSpPr>
        <p:spPr>
          <a:xfrm>
            <a:off x="762000" y="1840706"/>
            <a:ext cx="10668000" cy="271462"/>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rgbClr val="4A90E2"/>
                </a:solidFill>
                <a:latin typeface="Open Sans"/>
                <a:ea typeface="Open Sans"/>
                <a:cs typeface="Open Sans"/>
                <a:sym typeface="Open Sans"/>
              </a:rPr>
              <a:t>PART II: TECHNICAL DEEP DIVE</a:t>
            </a:r>
            <a:endParaRPr b="0" i="0" sz="1400" u="none" cap="none" strike="noStrike">
              <a:solidFill>
                <a:srgbClr val="000000"/>
              </a:solidFill>
              <a:latin typeface="Arial"/>
              <a:ea typeface="Arial"/>
              <a:cs typeface="Arial"/>
              <a:sym typeface="Arial"/>
            </a:endParaRPr>
          </a:p>
        </p:txBody>
      </p:sp>
      <p:sp>
        <p:nvSpPr>
          <p:cNvPr id="264" name="Google Shape;264;p29"/>
          <p:cNvSpPr txBox="1"/>
          <p:nvPr/>
        </p:nvSpPr>
        <p:spPr>
          <a:xfrm>
            <a:off x="495300" y="2302668"/>
            <a:ext cx="11201400" cy="1485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FFFFFF"/>
                </a:solidFill>
                <a:latin typeface="Montserrat"/>
                <a:ea typeface="Montserrat"/>
                <a:cs typeface="Montserrat"/>
                <a:sym typeface="Montserrat"/>
              </a:rPr>
              <a:t>Subtask 2a: State Change Forecasting</a:t>
            </a:r>
            <a:endParaRPr b="0" i="0" sz="1400" u="none" cap="none" strike="noStrike">
              <a:solidFill>
                <a:srgbClr val="000000"/>
              </a:solidFill>
              <a:latin typeface="Arial"/>
              <a:ea typeface="Arial"/>
              <a:cs typeface="Arial"/>
              <a:sym typeface="Arial"/>
            </a:endParaRPr>
          </a:p>
        </p:txBody>
      </p:sp>
      <p:sp>
        <p:nvSpPr>
          <p:cNvPr id="265" name="Google Shape;265;p29"/>
          <p:cNvSpPr txBox="1"/>
          <p:nvPr/>
        </p:nvSpPr>
        <p:spPr>
          <a:xfrm>
            <a:off x="2286000" y="4074318"/>
            <a:ext cx="7620000" cy="685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FFFFFF"/>
                </a:solidFill>
                <a:latin typeface="Open Sans"/>
                <a:ea typeface="Open Sans"/>
                <a:cs typeface="Open Sans"/>
                <a:sym typeface="Open Sans"/>
              </a:rPr>
              <a:t>Optimizing longitudinal sequence modeling through hybrid architectures and specialized dimension weighting.</a:t>
            </a:r>
            <a:endParaRPr b="0" i="0" sz="1400" u="none" cap="none" strike="noStrike">
              <a:solidFill>
                <a:srgbClr val="000000"/>
              </a:solidFill>
              <a:latin typeface="Arial"/>
              <a:ea typeface="Arial"/>
              <a:cs typeface="Arial"/>
              <a:sym typeface="Arial"/>
            </a:endParaRPr>
          </a:p>
        </p:txBody>
      </p:sp>
      <p:sp>
        <p:nvSpPr>
          <p:cNvPr id="266" name="Google Shape;266;p29"/>
          <p:cNvSpPr/>
          <p:nvPr/>
        </p:nvSpPr>
        <p:spPr>
          <a:xfrm>
            <a:off x="5381625" y="5141118"/>
            <a:ext cx="1428750" cy="5715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7" name="Google Shape;267;p29"/>
          <p:cNvSpPr txBox="1"/>
          <p:nvPr/>
        </p:nvSpPr>
        <p:spPr>
          <a:xfrm>
            <a:off x="5295900" y="5579281"/>
            <a:ext cx="1600200" cy="873300"/>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chemeClr val="dk1"/>
              </a:buClr>
              <a:buSzPts val="1425"/>
              <a:buFont typeface="Arial"/>
              <a:buNone/>
            </a:pPr>
            <a:r>
              <a:rPr b="1" i="0" lang="en-US" sz="1425" u="none" cap="none" strike="noStrike">
                <a:solidFill>
                  <a:schemeClr val="lt1"/>
                </a:solidFill>
                <a:latin typeface="Open Sans"/>
                <a:ea typeface="Open Sans"/>
                <a:cs typeface="Open Sans"/>
                <a:sym typeface="Open Sans"/>
              </a:rPr>
              <a:t>Changyong Hyun</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chemeClr val="dk1"/>
              </a:buClr>
              <a:buSzPts val="1425"/>
              <a:buFont typeface="Arial"/>
              <a:buNone/>
            </a:pPr>
            <a:r>
              <a:rPr b="1" i="0" lang="en-US" sz="1425" u="none" cap="none" strike="noStrike">
                <a:solidFill>
                  <a:schemeClr val="lt1"/>
                </a:solidFill>
                <a:latin typeface="Open Sans"/>
                <a:ea typeface="Open Sans"/>
                <a:cs typeface="Open Sans"/>
                <a:sym typeface="Open Sans"/>
              </a:rPr>
              <a:t>(Subtask2a)</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1" name="Shape 271"/>
        <p:cNvGrpSpPr/>
        <p:nvPr/>
      </p:nvGrpSpPr>
      <p:grpSpPr>
        <a:xfrm>
          <a:off x="0" y="0"/>
          <a:ext cx="0" cy="0"/>
          <a:chOff x="0" y="0"/>
          <a:chExt cx="0" cy="0"/>
        </a:xfrm>
      </p:grpSpPr>
      <p:pic>
        <p:nvPicPr>
          <p:cNvPr descr="image.png" id="272" name="Google Shape;272;p30"/>
          <p:cNvPicPr preferRelativeResize="0"/>
          <p:nvPr/>
        </p:nvPicPr>
        <p:blipFill rotWithShape="1">
          <a:blip r:embed="rId3">
            <a:alphaModFix/>
          </a:blip>
          <a:srcRect b="0" l="0" r="0" t="0"/>
          <a:stretch/>
        </p:blipFill>
        <p:spPr>
          <a:xfrm>
            <a:off x="6334125" y="1915566"/>
            <a:ext cx="5095875" cy="3807916"/>
          </a:xfrm>
          <a:prstGeom prst="rect">
            <a:avLst/>
          </a:prstGeom>
          <a:noFill/>
          <a:ln>
            <a:noFill/>
          </a:ln>
        </p:spPr>
      </p:pic>
      <p:pic>
        <p:nvPicPr>
          <p:cNvPr descr="image.png" id="273" name="Google Shape;273;p30"/>
          <p:cNvPicPr preferRelativeResize="0"/>
          <p:nvPr/>
        </p:nvPicPr>
        <p:blipFill rotWithShape="1">
          <a:blip r:embed="rId4">
            <a:alphaModFix/>
          </a:blip>
          <a:srcRect b="0" l="0" r="0" t="0"/>
          <a:stretch/>
        </p:blipFill>
        <p:spPr>
          <a:xfrm>
            <a:off x="762000" y="3016597"/>
            <a:ext cx="5095875" cy="1282005"/>
          </a:xfrm>
          <a:prstGeom prst="rect">
            <a:avLst/>
          </a:prstGeom>
          <a:noFill/>
          <a:ln>
            <a:noFill/>
          </a:ln>
        </p:spPr>
      </p:pic>
      <p:pic>
        <p:nvPicPr>
          <p:cNvPr descr="image.png" id="274" name="Google Shape;274;p30"/>
          <p:cNvPicPr preferRelativeResize="0"/>
          <p:nvPr/>
        </p:nvPicPr>
        <p:blipFill rotWithShape="1">
          <a:blip r:embed="rId5">
            <a:alphaModFix/>
          </a:blip>
          <a:srcRect b="0" l="0" r="0" t="0"/>
          <a:stretch/>
        </p:blipFill>
        <p:spPr>
          <a:xfrm>
            <a:off x="762000" y="4441477"/>
            <a:ext cx="5095875" cy="1282005"/>
          </a:xfrm>
          <a:prstGeom prst="rect">
            <a:avLst/>
          </a:prstGeom>
          <a:noFill/>
          <a:ln>
            <a:noFill/>
          </a:ln>
        </p:spPr>
      </p:pic>
      <p:sp>
        <p:nvSpPr>
          <p:cNvPr id="275" name="Google Shape;275;p30"/>
          <p:cNvSpPr txBox="1"/>
          <p:nvPr/>
        </p:nvSpPr>
        <p:spPr>
          <a:xfrm>
            <a:off x="762000" y="1915566"/>
            <a:ext cx="53508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The Longitudinal Corpus</a:t>
            </a:r>
            <a:endParaRPr b="0" i="0" sz="1400" u="none" cap="none" strike="noStrike">
              <a:solidFill>
                <a:srgbClr val="000000"/>
              </a:solidFill>
              <a:latin typeface="Arial"/>
              <a:ea typeface="Arial"/>
              <a:cs typeface="Arial"/>
              <a:sym typeface="Arial"/>
            </a:endParaRPr>
          </a:p>
        </p:txBody>
      </p:sp>
      <p:sp>
        <p:nvSpPr>
          <p:cNvPr id="276" name="Google Shape;276;p30"/>
          <p:cNvSpPr txBox="1"/>
          <p:nvPr/>
        </p:nvSpPr>
        <p:spPr>
          <a:xfrm>
            <a:off x="762000" y="2325141"/>
            <a:ext cx="50958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Analyzing 137 training and 46 test users over a 15-month research lifecycle (Nov 202</a:t>
            </a:r>
            <a:r>
              <a:rPr lang="en-US" sz="1350">
                <a:solidFill>
                  <a:srgbClr val="475569"/>
                </a:solidFill>
                <a:latin typeface="Open Sans"/>
                <a:ea typeface="Open Sans"/>
                <a:cs typeface="Open Sans"/>
                <a:sym typeface="Open Sans"/>
              </a:rPr>
              <a:t>5</a:t>
            </a:r>
            <a:r>
              <a:rPr b="0" i="0" lang="en-US" sz="1350" u="none" cap="none" strike="noStrike">
                <a:solidFill>
                  <a:srgbClr val="475569"/>
                </a:solidFill>
                <a:latin typeface="Open Sans"/>
                <a:ea typeface="Open Sans"/>
                <a:cs typeface="Open Sans"/>
                <a:sym typeface="Open Sans"/>
              </a:rPr>
              <a:t> - Jan 2026).</a:t>
            </a:r>
            <a:endParaRPr b="0" i="0" sz="1400" u="none" cap="none" strike="noStrike">
              <a:solidFill>
                <a:srgbClr val="000000"/>
              </a:solidFill>
              <a:latin typeface="Arial"/>
              <a:ea typeface="Arial"/>
              <a:cs typeface="Arial"/>
              <a:sym typeface="Arial"/>
            </a:endParaRPr>
          </a:p>
        </p:txBody>
      </p:sp>
      <p:sp>
        <p:nvSpPr>
          <p:cNvPr id="277" name="Google Shape;277;p30"/>
          <p:cNvSpPr txBox="1"/>
          <p:nvPr/>
        </p:nvSpPr>
        <p:spPr>
          <a:xfrm>
            <a:off x="6629400" y="2210841"/>
            <a:ext cx="4730700" cy="254100"/>
          </a:xfrm>
          <a:prstGeom prst="rect">
            <a:avLst/>
          </a:prstGeom>
          <a:noFill/>
          <a:ln>
            <a:noFill/>
          </a:ln>
        </p:spPr>
        <p:txBody>
          <a:bodyPr anchorCtr="0" anchor="t" bIns="0" lIns="209550" spcFirstLastPara="1" rIns="0" wrap="square" tIns="0">
            <a:spAutoFit/>
          </a:bodyPr>
          <a:lstStyle/>
          <a:p>
            <a:pPr indent="0" lvl="0" marL="0" marR="0" rtl="0" algn="l">
              <a:lnSpc>
                <a:spcPct val="100000"/>
              </a:lnSpc>
              <a:spcBef>
                <a:spcPts val="0"/>
              </a:spcBef>
              <a:spcAft>
                <a:spcPts val="0"/>
              </a:spcAft>
              <a:buClr>
                <a:srgbClr val="000000"/>
              </a:buClr>
              <a:buSzPts val="1650"/>
              <a:buFont typeface="Arial"/>
              <a:buNone/>
            </a:pPr>
            <a:r>
              <a:rPr b="1" i="0" lang="en-US" sz="1650" u="none" cap="none" strike="noStrike">
                <a:solidFill>
                  <a:srgbClr val="1A1F3A"/>
                </a:solidFill>
                <a:latin typeface="Montserrat"/>
                <a:ea typeface="Montserrat"/>
                <a:cs typeface="Montserrat"/>
                <a:sym typeface="Montserrat"/>
              </a:rPr>
              <a:t>Temporal EDA</a:t>
            </a:r>
            <a:endParaRPr b="0" i="0" sz="1400" u="none" cap="none" strike="noStrike">
              <a:solidFill>
                <a:srgbClr val="000000"/>
              </a:solidFill>
              <a:latin typeface="Arial"/>
              <a:ea typeface="Arial"/>
              <a:cs typeface="Arial"/>
              <a:sym typeface="Arial"/>
            </a:endParaRPr>
          </a:p>
        </p:txBody>
      </p:sp>
      <p:sp>
        <p:nvSpPr>
          <p:cNvPr id="278" name="Google Shape;278;p30"/>
          <p:cNvSpPr txBox="1"/>
          <p:nvPr/>
        </p:nvSpPr>
        <p:spPr>
          <a:xfrm>
            <a:off x="1104900" y="3311872"/>
            <a:ext cx="44577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Valence Distribution:</a:t>
            </a:r>
            <a:r>
              <a:rPr b="0" i="0" lang="en-US" sz="1350" u="none" cap="none" strike="noStrike">
                <a:solidFill>
                  <a:srgbClr val="475569"/>
                </a:solidFill>
                <a:latin typeface="Open Sans"/>
                <a:ea typeface="Open Sans"/>
                <a:cs typeface="Open Sans"/>
                <a:sym typeface="Open Sans"/>
              </a:rPr>
              <a:t> Mean 2.1, Std 0.9. Balanced 0-4 scale distribution showing standard report variance.</a:t>
            </a:r>
            <a:endParaRPr b="0" i="0" sz="1400" u="none" cap="none" strike="noStrike">
              <a:solidFill>
                <a:srgbClr val="000000"/>
              </a:solidFill>
              <a:latin typeface="Arial"/>
              <a:ea typeface="Arial"/>
              <a:cs typeface="Arial"/>
              <a:sym typeface="Arial"/>
            </a:endParaRPr>
          </a:p>
        </p:txBody>
      </p:sp>
      <p:sp>
        <p:nvSpPr>
          <p:cNvPr id="279" name="Google Shape;279;p30"/>
          <p:cNvSpPr txBox="1"/>
          <p:nvPr/>
        </p:nvSpPr>
        <p:spPr>
          <a:xfrm>
            <a:off x="1104900" y="4736752"/>
            <a:ext cx="4457700" cy="8727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Arousal Distribution:</a:t>
            </a:r>
            <a:r>
              <a:rPr b="0" i="0" lang="en-US" sz="1350" u="none" cap="none" strike="noStrike">
                <a:solidFill>
                  <a:srgbClr val="475569"/>
                </a:solidFill>
                <a:latin typeface="Open Sans"/>
                <a:ea typeface="Open Sans"/>
                <a:cs typeface="Open Sans"/>
                <a:sym typeface="Open Sans"/>
              </a:rPr>
              <a:t> Mean 1.0, Std 0.6. Lower variance indicates higher subjectivity and prediction difficulty.</a:t>
            </a:r>
            <a:endParaRPr b="0" i="0" sz="1400" u="none" cap="none" strike="noStrike">
              <a:solidFill>
                <a:srgbClr val="000000"/>
              </a:solidFill>
              <a:latin typeface="Arial"/>
              <a:ea typeface="Arial"/>
              <a:cs typeface="Arial"/>
              <a:sym typeface="Arial"/>
            </a:endParaRPr>
          </a:p>
        </p:txBody>
      </p:sp>
      <p:pic>
        <p:nvPicPr>
          <p:cNvPr descr="image.png" id="280" name="Google Shape;280;p30"/>
          <p:cNvPicPr preferRelativeResize="0"/>
          <p:nvPr/>
        </p:nvPicPr>
        <p:blipFill rotWithShape="1">
          <a:blip r:embed="rId6">
            <a:alphaModFix/>
          </a:blip>
          <a:srcRect b="0" l="0" r="0" t="0"/>
          <a:stretch/>
        </p:blipFill>
        <p:spPr>
          <a:xfrm>
            <a:off x="6629400" y="2229891"/>
            <a:ext cx="209550" cy="209550"/>
          </a:xfrm>
          <a:prstGeom prst="rect">
            <a:avLst/>
          </a:prstGeom>
          <a:noFill/>
          <a:ln>
            <a:noFill/>
          </a:ln>
        </p:spPr>
      </p:pic>
      <p:sp>
        <p:nvSpPr>
          <p:cNvPr id="281" name="Google Shape;281;p30"/>
          <p:cNvSpPr txBox="1"/>
          <p:nvPr/>
        </p:nvSpPr>
        <p:spPr>
          <a:xfrm>
            <a:off x="6753225" y="2619464"/>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282" name="Google Shape;282;p30"/>
          <p:cNvSpPr txBox="1"/>
          <p:nvPr/>
        </p:nvSpPr>
        <p:spPr>
          <a:xfrm>
            <a:off x="6819900" y="2620416"/>
            <a:ext cx="43149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Irregular Sampling:</a:t>
            </a:r>
            <a:r>
              <a:rPr b="0" i="0" lang="en-US" sz="1350" u="none" cap="none" strike="noStrike">
                <a:solidFill>
                  <a:srgbClr val="475569"/>
                </a:solidFill>
                <a:latin typeface="Open Sans"/>
                <a:ea typeface="Open Sans"/>
                <a:cs typeface="Open Sans"/>
                <a:sym typeface="Open Sans"/>
              </a:rPr>
              <a:t> Non-uniform time intervals between essay entries requiring sequence modeling.</a:t>
            </a:r>
            <a:endParaRPr b="0" i="0" sz="1400" u="none" cap="none" strike="noStrike">
              <a:solidFill>
                <a:srgbClr val="000000"/>
              </a:solidFill>
              <a:latin typeface="Arial"/>
              <a:ea typeface="Arial"/>
              <a:cs typeface="Arial"/>
              <a:sym typeface="Arial"/>
            </a:endParaRPr>
          </a:p>
        </p:txBody>
      </p:sp>
      <p:sp>
        <p:nvSpPr>
          <p:cNvPr id="283" name="Google Shape;283;p30"/>
          <p:cNvSpPr txBox="1"/>
          <p:nvPr/>
        </p:nvSpPr>
        <p:spPr>
          <a:xfrm>
            <a:off x="6753225" y="3263294"/>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284" name="Google Shape;284;p30"/>
          <p:cNvSpPr txBox="1"/>
          <p:nvPr/>
        </p:nvSpPr>
        <p:spPr>
          <a:xfrm>
            <a:off x="6819900" y="3264247"/>
            <a:ext cx="43149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Longitudinal Density:</a:t>
            </a:r>
            <a:r>
              <a:rPr b="0" i="0" lang="en-US" sz="1350" u="none" cap="none" strike="noStrike">
                <a:solidFill>
                  <a:srgbClr val="475569"/>
                </a:solidFill>
                <a:latin typeface="Open Sans"/>
                <a:ea typeface="Open Sans"/>
                <a:cs typeface="Open Sans"/>
                <a:sym typeface="Open Sans"/>
              </a:rPr>
              <a:t> Average of 25 entries per user over a 3-year span.</a:t>
            </a:r>
            <a:endParaRPr b="0" i="0" sz="1400" u="none" cap="none" strike="noStrike">
              <a:solidFill>
                <a:srgbClr val="000000"/>
              </a:solidFill>
              <a:latin typeface="Arial"/>
              <a:ea typeface="Arial"/>
              <a:cs typeface="Arial"/>
              <a:sym typeface="Arial"/>
            </a:endParaRPr>
          </a:p>
        </p:txBody>
      </p:sp>
      <p:sp>
        <p:nvSpPr>
          <p:cNvPr id="285" name="Google Shape;285;p30"/>
          <p:cNvSpPr txBox="1"/>
          <p:nvPr/>
        </p:nvSpPr>
        <p:spPr>
          <a:xfrm>
            <a:off x="6753225" y="3907125"/>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286" name="Google Shape;286;p30"/>
          <p:cNvSpPr txBox="1"/>
          <p:nvPr/>
        </p:nvSpPr>
        <p:spPr>
          <a:xfrm>
            <a:off x="6819900" y="3908077"/>
            <a:ext cx="43149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Volatility Gap:</a:t>
            </a:r>
            <a:r>
              <a:rPr b="0" i="0" lang="en-US" sz="1350" u="none" cap="none" strike="noStrike">
                <a:solidFill>
                  <a:srgbClr val="475569"/>
                </a:solidFill>
                <a:latin typeface="Open Sans"/>
                <a:ea typeface="Open Sans"/>
                <a:cs typeface="Open Sans"/>
                <a:sym typeface="Open Sans"/>
              </a:rPr>
              <a:t> Arousal shifts are 38% less frequent but more sporadic than valence shifts.</a:t>
            </a:r>
            <a:endParaRPr b="0" i="0" sz="1400" u="none" cap="none" strike="noStrike">
              <a:solidFill>
                <a:srgbClr val="000000"/>
              </a:solidFill>
              <a:latin typeface="Arial"/>
              <a:ea typeface="Arial"/>
              <a:cs typeface="Arial"/>
              <a:sym typeface="Arial"/>
            </a:endParaRPr>
          </a:p>
        </p:txBody>
      </p:sp>
      <p:sp>
        <p:nvSpPr>
          <p:cNvPr id="287" name="Google Shape;287;p30"/>
          <p:cNvSpPr txBox="1"/>
          <p:nvPr/>
        </p:nvSpPr>
        <p:spPr>
          <a:xfrm>
            <a:off x="6753225" y="4550955"/>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288" name="Google Shape;288;p30"/>
          <p:cNvSpPr txBox="1"/>
          <p:nvPr/>
        </p:nvSpPr>
        <p:spPr>
          <a:xfrm>
            <a:off x="6819900" y="4551908"/>
            <a:ext cx="43149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Missing Data:</a:t>
            </a:r>
            <a:r>
              <a:rPr b="0" i="0" lang="en-US" sz="1350" u="none" cap="none" strike="noStrike">
                <a:solidFill>
                  <a:srgbClr val="475569"/>
                </a:solidFill>
                <a:latin typeface="Open Sans"/>
                <a:ea typeface="Open Sans"/>
                <a:cs typeface="Open Sans"/>
                <a:sym typeface="Open Sans"/>
              </a:rPr>
              <a:t> Handled through temporal feature engineering and lag representations.</a:t>
            </a:r>
            <a:endParaRPr b="0" i="0" sz="1400" u="none" cap="none" strike="noStrike">
              <a:solidFill>
                <a:srgbClr val="000000"/>
              </a:solidFill>
              <a:latin typeface="Arial"/>
              <a:ea typeface="Arial"/>
              <a:cs typeface="Arial"/>
              <a:sym typeface="Arial"/>
            </a:endParaRPr>
          </a:p>
        </p:txBody>
      </p:sp>
      <p:sp>
        <p:nvSpPr>
          <p:cNvPr id="289" name="Google Shape;289;p30"/>
          <p:cNvSpPr txBox="1"/>
          <p:nvPr/>
        </p:nvSpPr>
        <p:spPr>
          <a:xfrm>
            <a:off x="952500" y="609675"/>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Dataset Analysis &amp; EDA Insights</a:t>
            </a:r>
            <a:endParaRPr b="0" i="0" sz="1400" u="none" cap="none" strike="noStrike">
              <a:solidFill>
                <a:srgbClr val="000000"/>
              </a:solidFill>
              <a:latin typeface="Arial"/>
              <a:ea typeface="Arial"/>
              <a:cs typeface="Arial"/>
              <a:sym typeface="Arial"/>
            </a:endParaRPr>
          </a:p>
        </p:txBody>
      </p:sp>
      <p:sp>
        <p:nvSpPr>
          <p:cNvPr id="290" name="Google Shape;290;p30"/>
          <p:cNvSpPr/>
          <p:nvPr/>
        </p:nvSpPr>
        <p:spPr>
          <a:xfrm>
            <a:off x="762000" y="609675"/>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4" name="Shape 294"/>
        <p:cNvGrpSpPr/>
        <p:nvPr/>
      </p:nvGrpSpPr>
      <p:grpSpPr>
        <a:xfrm>
          <a:off x="0" y="0"/>
          <a:ext cx="0" cy="0"/>
          <a:chOff x="0" y="0"/>
          <a:chExt cx="0" cy="0"/>
        </a:xfrm>
      </p:grpSpPr>
      <p:pic>
        <p:nvPicPr>
          <p:cNvPr descr="image.png" id="295" name="Google Shape;295;p31"/>
          <p:cNvPicPr preferRelativeResize="0"/>
          <p:nvPr/>
        </p:nvPicPr>
        <p:blipFill rotWithShape="1">
          <a:blip r:embed="rId3">
            <a:alphaModFix/>
          </a:blip>
          <a:srcRect b="0" l="0" r="0" t="0"/>
          <a:stretch/>
        </p:blipFill>
        <p:spPr>
          <a:xfrm>
            <a:off x="762000" y="1914525"/>
            <a:ext cx="5095875" cy="3810000"/>
          </a:xfrm>
          <a:prstGeom prst="rect">
            <a:avLst/>
          </a:prstGeom>
          <a:noFill/>
          <a:ln>
            <a:noFill/>
          </a:ln>
        </p:spPr>
      </p:pic>
      <p:pic>
        <p:nvPicPr>
          <p:cNvPr descr="image.png" id="296" name="Google Shape;296;p31"/>
          <p:cNvPicPr preferRelativeResize="0"/>
          <p:nvPr/>
        </p:nvPicPr>
        <p:blipFill rotWithShape="1">
          <a:blip r:embed="rId4">
            <a:alphaModFix/>
          </a:blip>
          <a:srcRect b="0" l="0" r="0" t="0"/>
          <a:stretch/>
        </p:blipFill>
        <p:spPr>
          <a:xfrm>
            <a:off x="771525" y="1924050"/>
            <a:ext cx="5076825" cy="3790950"/>
          </a:xfrm>
          <a:prstGeom prst="rect">
            <a:avLst/>
          </a:prstGeom>
          <a:noFill/>
          <a:ln>
            <a:noFill/>
          </a:ln>
        </p:spPr>
      </p:pic>
      <p:sp>
        <p:nvSpPr>
          <p:cNvPr id="297" name="Google Shape;297;p31"/>
          <p:cNvSpPr txBox="1"/>
          <p:nvPr/>
        </p:nvSpPr>
        <p:spPr>
          <a:xfrm>
            <a:off x="6334125" y="1971823"/>
            <a:ext cx="53508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Semantic-Temporal Integration</a:t>
            </a:r>
            <a:endParaRPr b="0" i="0" sz="1400" u="none" cap="none" strike="noStrike">
              <a:solidFill>
                <a:srgbClr val="000000"/>
              </a:solidFill>
              <a:latin typeface="Arial"/>
              <a:ea typeface="Arial"/>
              <a:cs typeface="Arial"/>
              <a:sym typeface="Arial"/>
            </a:endParaRPr>
          </a:p>
        </p:txBody>
      </p:sp>
      <p:sp>
        <p:nvSpPr>
          <p:cNvPr id="298" name="Google Shape;298;p31"/>
          <p:cNvSpPr txBox="1"/>
          <p:nvPr/>
        </p:nvSpPr>
        <p:spPr>
          <a:xfrm>
            <a:off x="6334125" y="2333773"/>
            <a:ext cx="50958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Capturing both instantaneous textual affect and long-term sequential momentum.</a:t>
            </a:r>
            <a:endParaRPr b="0" i="0" sz="1400" u="none" cap="none" strike="noStrike">
              <a:solidFill>
                <a:srgbClr val="000000"/>
              </a:solidFill>
              <a:latin typeface="Arial"/>
              <a:ea typeface="Arial"/>
              <a:cs typeface="Arial"/>
              <a:sym typeface="Arial"/>
            </a:endParaRPr>
          </a:p>
        </p:txBody>
      </p:sp>
      <p:sp>
        <p:nvSpPr>
          <p:cNvPr id="299" name="Google Shape;299;p31"/>
          <p:cNvSpPr txBox="1"/>
          <p:nvPr/>
        </p:nvSpPr>
        <p:spPr>
          <a:xfrm>
            <a:off x="6457950" y="3033801"/>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00" name="Google Shape;300;p31"/>
          <p:cNvSpPr txBox="1"/>
          <p:nvPr/>
        </p:nvSpPr>
        <p:spPr>
          <a:xfrm>
            <a:off x="6524625" y="3034754"/>
            <a:ext cx="49053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RoBERTa-base:</a:t>
            </a:r>
            <a:r>
              <a:rPr b="0" i="0" lang="en-US" sz="1350" u="none" cap="none" strike="noStrike">
                <a:solidFill>
                  <a:srgbClr val="475569"/>
                </a:solidFill>
                <a:latin typeface="Open Sans"/>
                <a:ea typeface="Open Sans"/>
                <a:cs typeface="Open Sans"/>
                <a:sym typeface="Open Sans"/>
              </a:rPr>
              <a:t> Extracts 768-dim contextual text embeddings from CLS tokens.</a:t>
            </a:r>
            <a:endParaRPr b="0" i="0" sz="1400" u="none" cap="none" strike="noStrike">
              <a:solidFill>
                <a:srgbClr val="000000"/>
              </a:solidFill>
              <a:latin typeface="Arial"/>
              <a:ea typeface="Arial"/>
              <a:cs typeface="Arial"/>
              <a:sym typeface="Arial"/>
            </a:endParaRPr>
          </a:p>
        </p:txBody>
      </p:sp>
      <p:sp>
        <p:nvSpPr>
          <p:cNvPr id="301" name="Google Shape;301;p31"/>
          <p:cNvSpPr txBox="1"/>
          <p:nvPr/>
        </p:nvSpPr>
        <p:spPr>
          <a:xfrm>
            <a:off x="6457950" y="3677632"/>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02" name="Google Shape;302;p31"/>
          <p:cNvSpPr txBox="1"/>
          <p:nvPr/>
        </p:nvSpPr>
        <p:spPr>
          <a:xfrm>
            <a:off x="6524625" y="3678584"/>
            <a:ext cx="49053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BiLSTM:</a:t>
            </a:r>
            <a:r>
              <a:rPr b="0" i="0" lang="en-US" sz="1350" u="none" cap="none" strike="noStrike">
                <a:solidFill>
                  <a:srgbClr val="475569"/>
                </a:solidFill>
                <a:latin typeface="Open Sans"/>
                <a:ea typeface="Open Sans"/>
                <a:cs typeface="Open Sans"/>
                <a:sym typeface="Open Sans"/>
              </a:rPr>
              <a:t> Dual-layer 256-unit modeling of sequential transitions and temporal dependencies.</a:t>
            </a:r>
            <a:endParaRPr b="0" i="0" sz="1400" u="none" cap="none" strike="noStrike">
              <a:solidFill>
                <a:srgbClr val="000000"/>
              </a:solidFill>
              <a:latin typeface="Arial"/>
              <a:ea typeface="Arial"/>
              <a:cs typeface="Arial"/>
              <a:sym typeface="Arial"/>
            </a:endParaRPr>
          </a:p>
        </p:txBody>
      </p:sp>
      <p:sp>
        <p:nvSpPr>
          <p:cNvPr id="303" name="Google Shape;303;p31"/>
          <p:cNvSpPr txBox="1"/>
          <p:nvPr/>
        </p:nvSpPr>
        <p:spPr>
          <a:xfrm>
            <a:off x="6457950" y="4321462"/>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04" name="Google Shape;304;p31"/>
          <p:cNvSpPr txBox="1"/>
          <p:nvPr/>
        </p:nvSpPr>
        <p:spPr>
          <a:xfrm>
            <a:off x="6524625" y="4322415"/>
            <a:ext cx="49053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Multi-Head Attention:</a:t>
            </a:r>
            <a:r>
              <a:rPr b="0" i="0" lang="en-US" sz="1350" u="none" cap="none" strike="noStrike">
                <a:solidFill>
                  <a:srgbClr val="475569"/>
                </a:solidFill>
                <a:latin typeface="Open Sans"/>
                <a:ea typeface="Open Sans"/>
                <a:cs typeface="Open Sans"/>
                <a:sym typeface="Open Sans"/>
              </a:rPr>
              <a:t> 8-head mechanism to refine salient emotional cues across sequence steps.</a:t>
            </a:r>
            <a:endParaRPr b="0" i="0" sz="1400" u="none" cap="none" strike="noStrike">
              <a:solidFill>
                <a:srgbClr val="000000"/>
              </a:solidFill>
              <a:latin typeface="Arial"/>
              <a:ea typeface="Arial"/>
              <a:cs typeface="Arial"/>
              <a:sym typeface="Arial"/>
            </a:endParaRPr>
          </a:p>
        </p:txBody>
      </p:sp>
      <p:sp>
        <p:nvSpPr>
          <p:cNvPr id="305" name="Google Shape;305;p31"/>
          <p:cNvSpPr txBox="1"/>
          <p:nvPr/>
        </p:nvSpPr>
        <p:spPr>
          <a:xfrm>
            <a:off x="6457950" y="4965293"/>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06" name="Google Shape;306;p31"/>
          <p:cNvSpPr txBox="1"/>
          <p:nvPr/>
        </p:nvSpPr>
        <p:spPr>
          <a:xfrm>
            <a:off x="6524625" y="4966245"/>
            <a:ext cx="49053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Dual-Head Output:</a:t>
            </a:r>
            <a:r>
              <a:rPr b="0" i="0" lang="en-US" sz="1350" u="none" cap="none" strike="noStrike">
                <a:solidFill>
                  <a:srgbClr val="475569"/>
                </a:solidFill>
                <a:latin typeface="Open Sans"/>
                <a:ea typeface="Open Sans"/>
                <a:cs typeface="Open Sans"/>
                <a:sym typeface="Open Sans"/>
              </a:rPr>
              <a:t> Decoupled regression heads optimized separately for Valence and Arousal targets.</a:t>
            </a:r>
            <a:endParaRPr b="0" i="0" sz="1400" u="none" cap="none" strike="noStrike">
              <a:solidFill>
                <a:srgbClr val="000000"/>
              </a:solidFill>
              <a:latin typeface="Arial"/>
              <a:ea typeface="Arial"/>
              <a:cs typeface="Arial"/>
              <a:sym typeface="Arial"/>
            </a:endParaRPr>
          </a:p>
        </p:txBody>
      </p:sp>
      <p:sp>
        <p:nvSpPr>
          <p:cNvPr id="307" name="Google Shape;307;p31"/>
          <p:cNvSpPr txBox="1"/>
          <p:nvPr/>
        </p:nvSpPr>
        <p:spPr>
          <a:xfrm>
            <a:off x="962025" y="568875"/>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Hybrid Model Architecture</a:t>
            </a:r>
            <a:endParaRPr b="0" i="0" sz="1400" u="none" cap="none" strike="noStrike">
              <a:solidFill>
                <a:srgbClr val="000000"/>
              </a:solidFill>
              <a:latin typeface="Arial"/>
              <a:ea typeface="Arial"/>
              <a:cs typeface="Arial"/>
              <a:sym typeface="Arial"/>
            </a:endParaRPr>
          </a:p>
        </p:txBody>
      </p:sp>
      <p:sp>
        <p:nvSpPr>
          <p:cNvPr id="308" name="Google Shape;308;p31"/>
          <p:cNvSpPr/>
          <p:nvPr/>
        </p:nvSpPr>
        <p:spPr>
          <a:xfrm>
            <a:off x="771525" y="568875"/>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 name="Shape 99"/>
        <p:cNvGrpSpPr/>
        <p:nvPr/>
      </p:nvGrpSpPr>
      <p:grpSpPr>
        <a:xfrm>
          <a:off x="0" y="0"/>
          <a:ext cx="0" cy="0"/>
          <a:chOff x="0" y="0"/>
          <a:chExt cx="0" cy="0"/>
        </a:xfrm>
      </p:grpSpPr>
      <p:pic>
        <p:nvPicPr>
          <p:cNvPr descr="image.png" id="100" name="Google Shape;100;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01" name="Google Shape;101;p14"/>
          <p:cNvPicPr preferRelativeResize="0"/>
          <p:nvPr/>
        </p:nvPicPr>
        <p:blipFill rotWithShape="1">
          <a:blip r:embed="rId4">
            <a:alphaModFix/>
          </a:blip>
          <a:srcRect b="0" l="0" r="0" t="0"/>
          <a:stretch/>
        </p:blipFill>
        <p:spPr>
          <a:xfrm>
            <a:off x="6334125" y="1819275"/>
            <a:ext cx="5095875" cy="4000500"/>
          </a:xfrm>
          <a:prstGeom prst="rect">
            <a:avLst/>
          </a:prstGeom>
          <a:noFill/>
          <a:ln>
            <a:noFill/>
          </a:ln>
        </p:spPr>
      </p:pic>
      <p:pic>
        <p:nvPicPr>
          <p:cNvPr descr="image.png" id="102" name="Google Shape;102;p14"/>
          <p:cNvPicPr preferRelativeResize="0"/>
          <p:nvPr/>
        </p:nvPicPr>
        <p:blipFill rotWithShape="1">
          <a:blip r:embed="rId5">
            <a:alphaModFix/>
          </a:blip>
          <a:srcRect b="0" l="0" r="0" t="0"/>
          <a:stretch/>
        </p:blipFill>
        <p:spPr>
          <a:xfrm>
            <a:off x="762000" y="2821781"/>
            <a:ext cx="5095875" cy="1557337"/>
          </a:xfrm>
          <a:prstGeom prst="rect">
            <a:avLst/>
          </a:prstGeom>
          <a:noFill/>
          <a:ln>
            <a:noFill/>
          </a:ln>
        </p:spPr>
      </p:pic>
      <p:pic>
        <p:nvPicPr>
          <p:cNvPr descr="image.png" id="103" name="Google Shape;103;p14"/>
          <p:cNvPicPr preferRelativeResize="0"/>
          <p:nvPr/>
        </p:nvPicPr>
        <p:blipFill rotWithShape="1">
          <a:blip r:embed="rId6">
            <a:alphaModFix/>
          </a:blip>
          <a:srcRect b="0" l="0" r="0" t="0"/>
          <a:stretch/>
        </p:blipFill>
        <p:spPr>
          <a:xfrm>
            <a:off x="762000" y="4521993"/>
            <a:ext cx="5095875" cy="1557337"/>
          </a:xfrm>
          <a:prstGeom prst="rect">
            <a:avLst/>
          </a:prstGeom>
          <a:noFill/>
          <a:ln>
            <a:noFill/>
          </a:ln>
        </p:spPr>
      </p:pic>
      <p:sp>
        <p:nvSpPr>
          <p:cNvPr id="104" name="Google Shape;104;p14"/>
          <p:cNvSpPr txBox="1"/>
          <p:nvPr/>
        </p:nvSpPr>
        <p:spPr>
          <a:xfrm>
            <a:off x="762000" y="1416843"/>
            <a:ext cx="5350668" cy="2190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The Longitudinal Affect Challenge</a:t>
            </a:r>
            <a:endParaRPr b="0" i="0" sz="1400" u="none" cap="none" strike="noStrike">
              <a:solidFill>
                <a:srgbClr val="000000"/>
              </a:solidFill>
              <a:latin typeface="Arial"/>
              <a:ea typeface="Arial"/>
              <a:cs typeface="Arial"/>
              <a:sym typeface="Arial"/>
            </a:endParaRPr>
          </a:p>
        </p:txBody>
      </p:sp>
      <p:sp>
        <p:nvSpPr>
          <p:cNvPr id="105" name="Google Shape;105;p14"/>
          <p:cNvSpPr txBox="1"/>
          <p:nvPr/>
        </p:nvSpPr>
        <p:spPr>
          <a:xfrm>
            <a:off x="762000" y="1826418"/>
            <a:ext cx="5095875" cy="814387"/>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Modeling emotional shifts over time (2021-2024) using self-reported first-person affect scores collected via ecological essays.</a:t>
            </a:r>
            <a:endParaRPr b="0" i="0" sz="1400" u="none" cap="none" strike="noStrike">
              <a:solidFill>
                <a:srgbClr val="000000"/>
              </a:solidFill>
              <a:latin typeface="Arial"/>
              <a:ea typeface="Arial"/>
              <a:cs typeface="Arial"/>
              <a:sym typeface="Arial"/>
            </a:endParaRPr>
          </a:p>
        </p:txBody>
      </p:sp>
      <p:sp>
        <p:nvSpPr>
          <p:cNvPr id="106" name="Google Shape;106;p14"/>
          <p:cNvSpPr txBox="1"/>
          <p:nvPr/>
        </p:nvSpPr>
        <p:spPr>
          <a:xfrm>
            <a:off x="1009650" y="3193256"/>
            <a:ext cx="4657725" cy="814387"/>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75569"/>
                </a:solidFill>
                <a:latin typeface="Open Sans"/>
                <a:ea typeface="Open Sans"/>
                <a:cs typeface="Open Sans"/>
                <a:sym typeface="Open Sans"/>
              </a:rPr>
              <a:t>Subtask 1:</a:t>
            </a:r>
            <a:r>
              <a:rPr b="0" i="0" lang="en-US" sz="1425" u="none" cap="none" strike="noStrike">
                <a:solidFill>
                  <a:srgbClr val="475569"/>
                </a:solidFill>
                <a:latin typeface="Open Sans"/>
                <a:ea typeface="Open Sans"/>
                <a:cs typeface="Open Sans"/>
                <a:sym typeface="Open Sans"/>
              </a:rPr>
              <a:t> Predicting emotional states for </a:t>
            </a:r>
            <a:r>
              <a:rPr b="0" i="1" lang="en-US" sz="1425" u="none" cap="none" strike="noStrike">
                <a:solidFill>
                  <a:srgbClr val="475569"/>
                </a:solidFill>
                <a:latin typeface="Open Sans"/>
                <a:ea typeface="Open Sans"/>
                <a:cs typeface="Open Sans"/>
                <a:sym typeface="Open Sans"/>
              </a:rPr>
              <a:t>different users</a:t>
            </a:r>
            <a:r>
              <a:rPr b="0" i="0" lang="en-US" sz="1425" u="none" cap="none" strike="noStrike">
                <a:solidFill>
                  <a:srgbClr val="475569"/>
                </a:solidFill>
                <a:latin typeface="Open Sans"/>
                <a:ea typeface="Open Sans"/>
                <a:cs typeface="Open Sans"/>
                <a:sym typeface="Open Sans"/>
              </a:rPr>
              <a:t> based on shared linguistic cues and contextual invariants.</a:t>
            </a:r>
            <a:endParaRPr b="0" i="0" sz="1400" u="none" cap="none" strike="noStrike">
              <a:solidFill>
                <a:srgbClr val="000000"/>
              </a:solidFill>
              <a:latin typeface="Arial"/>
              <a:ea typeface="Arial"/>
              <a:cs typeface="Arial"/>
              <a:sym typeface="Arial"/>
            </a:endParaRPr>
          </a:p>
        </p:txBody>
      </p:sp>
      <p:sp>
        <p:nvSpPr>
          <p:cNvPr id="107" name="Google Shape;107;p14"/>
          <p:cNvSpPr txBox="1"/>
          <p:nvPr/>
        </p:nvSpPr>
        <p:spPr>
          <a:xfrm>
            <a:off x="1009650" y="4893468"/>
            <a:ext cx="4657725" cy="814387"/>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75569"/>
                </a:solidFill>
                <a:latin typeface="Open Sans"/>
                <a:ea typeface="Open Sans"/>
                <a:cs typeface="Open Sans"/>
                <a:sym typeface="Open Sans"/>
              </a:rPr>
              <a:t>Subtask 2a:</a:t>
            </a:r>
            <a:r>
              <a:rPr b="0" i="0" lang="en-US" sz="1425" u="none" cap="none" strike="noStrike">
                <a:solidFill>
                  <a:srgbClr val="475569"/>
                </a:solidFill>
                <a:latin typeface="Open Sans"/>
                <a:ea typeface="Open Sans"/>
                <a:cs typeface="Open Sans"/>
                <a:sym typeface="Open Sans"/>
              </a:rPr>
              <a:t> Forecasting </a:t>
            </a:r>
            <a:r>
              <a:rPr b="0" i="1" lang="en-US" sz="1425" u="none" cap="none" strike="noStrike">
                <a:solidFill>
                  <a:srgbClr val="475569"/>
                </a:solidFill>
                <a:latin typeface="Open Sans"/>
                <a:ea typeface="Open Sans"/>
                <a:cs typeface="Open Sans"/>
                <a:sym typeface="Open Sans"/>
              </a:rPr>
              <a:t>future states</a:t>
            </a:r>
            <a:r>
              <a:rPr b="0" i="0" lang="en-US" sz="1425" u="none" cap="none" strike="noStrike">
                <a:solidFill>
                  <a:srgbClr val="475569"/>
                </a:solidFill>
                <a:latin typeface="Open Sans"/>
                <a:ea typeface="Open Sans"/>
                <a:cs typeface="Open Sans"/>
                <a:sym typeface="Open Sans"/>
              </a:rPr>
              <a:t> for a specific user using their historical emotional trajectory and textual sequence.</a:t>
            </a:r>
            <a:endParaRPr b="0" i="0" sz="1400" u="none" cap="none" strike="noStrike">
              <a:solidFill>
                <a:srgbClr val="000000"/>
              </a:solidFill>
              <a:latin typeface="Arial"/>
              <a:ea typeface="Arial"/>
              <a:cs typeface="Arial"/>
              <a:sym typeface="Arial"/>
            </a:endParaRPr>
          </a:p>
        </p:txBody>
      </p:sp>
      <p:sp>
        <p:nvSpPr>
          <p:cNvPr id="108" name="Google Shape;108;p14"/>
          <p:cNvSpPr txBox="1"/>
          <p:nvPr/>
        </p:nvSpPr>
        <p:spPr>
          <a:xfrm>
            <a:off x="952500" y="571500"/>
            <a:ext cx="11001375" cy="4476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Joint Project Overview &amp; Objectives</a:t>
            </a:r>
            <a:endParaRPr b="0" i="0" sz="1400" u="none" cap="none" strike="noStrike">
              <a:solidFill>
                <a:srgbClr val="000000"/>
              </a:solidFill>
              <a:latin typeface="Arial"/>
              <a:ea typeface="Arial"/>
              <a:cs typeface="Arial"/>
              <a:sym typeface="Arial"/>
            </a:endParaRPr>
          </a:p>
        </p:txBody>
      </p:sp>
      <p:sp>
        <p:nvSpPr>
          <p:cNvPr id="109" name="Google Shape;109;p14"/>
          <p:cNvSpPr/>
          <p:nvPr/>
        </p:nvSpPr>
        <p:spPr>
          <a:xfrm>
            <a:off x="762000" y="571500"/>
            <a:ext cx="95250" cy="447675"/>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2" name="Shape 312"/>
        <p:cNvGrpSpPr/>
        <p:nvPr/>
      </p:nvGrpSpPr>
      <p:grpSpPr>
        <a:xfrm>
          <a:off x="0" y="0"/>
          <a:ext cx="0" cy="0"/>
          <a:chOff x="0" y="0"/>
          <a:chExt cx="0" cy="0"/>
        </a:xfrm>
      </p:grpSpPr>
      <p:pic>
        <p:nvPicPr>
          <p:cNvPr descr="image.png" id="313" name="Google Shape;313;p32"/>
          <p:cNvPicPr preferRelativeResize="0"/>
          <p:nvPr/>
        </p:nvPicPr>
        <p:blipFill rotWithShape="1">
          <a:blip r:embed="rId3">
            <a:alphaModFix/>
          </a:blip>
          <a:srcRect b="0" l="0" r="0" t="0"/>
          <a:stretch/>
        </p:blipFill>
        <p:spPr>
          <a:xfrm>
            <a:off x="571500" y="4536281"/>
            <a:ext cx="11049000" cy="1133475"/>
          </a:xfrm>
          <a:prstGeom prst="rect">
            <a:avLst/>
          </a:prstGeom>
          <a:noFill/>
          <a:ln>
            <a:noFill/>
          </a:ln>
        </p:spPr>
      </p:pic>
      <p:pic>
        <p:nvPicPr>
          <p:cNvPr descr="image.png" id="314" name="Google Shape;314;p32"/>
          <p:cNvPicPr preferRelativeResize="0"/>
          <p:nvPr/>
        </p:nvPicPr>
        <p:blipFill rotWithShape="1">
          <a:blip r:embed="rId4">
            <a:alphaModFix/>
          </a:blip>
          <a:srcRect b="0" l="0" r="0" t="0"/>
          <a:stretch/>
        </p:blipFill>
        <p:spPr>
          <a:xfrm>
            <a:off x="571500" y="1969293"/>
            <a:ext cx="3555950" cy="2185987"/>
          </a:xfrm>
          <a:prstGeom prst="rect">
            <a:avLst/>
          </a:prstGeom>
          <a:noFill/>
          <a:ln>
            <a:noFill/>
          </a:ln>
        </p:spPr>
      </p:pic>
      <p:pic>
        <p:nvPicPr>
          <p:cNvPr descr="image.png" id="315" name="Google Shape;315;p32"/>
          <p:cNvPicPr preferRelativeResize="0"/>
          <p:nvPr/>
        </p:nvPicPr>
        <p:blipFill rotWithShape="1">
          <a:blip r:embed="rId5">
            <a:alphaModFix/>
          </a:blip>
          <a:srcRect b="0" l="0" r="0" t="0"/>
          <a:stretch/>
        </p:blipFill>
        <p:spPr>
          <a:xfrm>
            <a:off x="4317950" y="1969293"/>
            <a:ext cx="3555950" cy="2185987"/>
          </a:xfrm>
          <a:prstGeom prst="rect">
            <a:avLst/>
          </a:prstGeom>
          <a:noFill/>
          <a:ln>
            <a:noFill/>
          </a:ln>
        </p:spPr>
      </p:pic>
      <p:pic>
        <p:nvPicPr>
          <p:cNvPr descr="image.png" id="316" name="Google Shape;316;p32"/>
          <p:cNvPicPr preferRelativeResize="0"/>
          <p:nvPr/>
        </p:nvPicPr>
        <p:blipFill rotWithShape="1">
          <a:blip r:embed="rId6">
            <a:alphaModFix/>
          </a:blip>
          <a:srcRect b="0" l="0" r="0" t="0"/>
          <a:stretch/>
        </p:blipFill>
        <p:spPr>
          <a:xfrm>
            <a:off x="8064400" y="1969293"/>
            <a:ext cx="3555950" cy="2185987"/>
          </a:xfrm>
          <a:prstGeom prst="rect">
            <a:avLst/>
          </a:prstGeom>
          <a:noFill/>
          <a:ln>
            <a:noFill/>
          </a:ln>
        </p:spPr>
      </p:pic>
      <p:sp>
        <p:nvSpPr>
          <p:cNvPr id="317" name="Google Shape;317;p32"/>
          <p:cNvSpPr txBox="1"/>
          <p:nvPr/>
        </p:nvSpPr>
        <p:spPr>
          <a:xfrm>
            <a:off x="857250" y="4774406"/>
            <a:ext cx="105252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Innovation:</a:t>
            </a:r>
            <a:r>
              <a:rPr b="0" i="0" lang="en-US" sz="1425" u="none" cap="none" strike="noStrike">
                <a:solidFill>
                  <a:srgbClr val="444444"/>
                </a:solidFill>
                <a:latin typeface="Open Sans"/>
                <a:ea typeface="Open Sans"/>
                <a:cs typeface="Open Sans"/>
                <a:sym typeface="Open Sans"/>
              </a:rPr>
              <a:t> Dynamic feature dimension handling (863 vs 866) ensures compatibility between standard and specialized models in the production pipeline.</a:t>
            </a:r>
            <a:endParaRPr b="0" i="0" sz="1400" u="none" cap="none" strike="noStrike">
              <a:solidFill>
                <a:srgbClr val="000000"/>
              </a:solidFill>
              <a:latin typeface="Arial"/>
              <a:ea typeface="Arial"/>
              <a:cs typeface="Arial"/>
              <a:sym typeface="Arial"/>
            </a:endParaRPr>
          </a:p>
        </p:txBody>
      </p:sp>
      <p:pic>
        <p:nvPicPr>
          <p:cNvPr descr="image.png" id="318" name="Google Shape;318;p32"/>
          <p:cNvPicPr preferRelativeResize="0"/>
          <p:nvPr/>
        </p:nvPicPr>
        <p:blipFill rotWithShape="1">
          <a:blip r:embed="rId7">
            <a:alphaModFix/>
          </a:blip>
          <a:srcRect b="0" l="0" r="0" t="0"/>
          <a:stretch/>
        </p:blipFill>
        <p:spPr>
          <a:xfrm>
            <a:off x="866775" y="2264568"/>
            <a:ext cx="2965400" cy="304800"/>
          </a:xfrm>
          <a:prstGeom prst="rect">
            <a:avLst/>
          </a:prstGeom>
          <a:noFill/>
          <a:ln>
            <a:noFill/>
          </a:ln>
        </p:spPr>
      </p:pic>
      <p:sp>
        <p:nvSpPr>
          <p:cNvPr id="319" name="Google Shape;319;p32"/>
          <p:cNvSpPr txBox="1"/>
          <p:nvPr/>
        </p:nvSpPr>
        <p:spPr>
          <a:xfrm>
            <a:off x="866775" y="2712243"/>
            <a:ext cx="31137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000000"/>
                </a:solidFill>
                <a:latin typeface="Montserrat"/>
                <a:ea typeface="Montserrat"/>
                <a:cs typeface="Montserrat"/>
                <a:sym typeface="Montserrat"/>
              </a:rPr>
              <a:t>Textual (768)</a:t>
            </a:r>
            <a:endParaRPr b="0" i="0" sz="1400" u="none" cap="none" strike="noStrike">
              <a:solidFill>
                <a:srgbClr val="000000"/>
              </a:solidFill>
              <a:latin typeface="Arial"/>
              <a:ea typeface="Arial"/>
              <a:cs typeface="Arial"/>
              <a:sym typeface="Arial"/>
            </a:endParaRPr>
          </a:p>
        </p:txBody>
      </p:sp>
      <p:sp>
        <p:nvSpPr>
          <p:cNvPr id="320" name="Google Shape;320;p32"/>
          <p:cNvSpPr txBox="1"/>
          <p:nvPr/>
        </p:nvSpPr>
        <p:spPr>
          <a:xfrm>
            <a:off x="866775" y="2931318"/>
            <a:ext cx="2965500" cy="8772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RoBERTa CLS embeddings capturing deep essay semantics and linguistic patterns.</a:t>
            </a:r>
            <a:endParaRPr b="0" i="0" sz="1400" u="none" cap="none" strike="noStrike">
              <a:solidFill>
                <a:srgbClr val="000000"/>
              </a:solidFill>
              <a:latin typeface="Arial"/>
              <a:ea typeface="Arial"/>
              <a:cs typeface="Arial"/>
              <a:sym typeface="Arial"/>
            </a:endParaRPr>
          </a:p>
        </p:txBody>
      </p:sp>
      <p:pic>
        <p:nvPicPr>
          <p:cNvPr descr="image.png" id="321" name="Google Shape;321;p32"/>
          <p:cNvPicPr preferRelativeResize="0"/>
          <p:nvPr/>
        </p:nvPicPr>
        <p:blipFill rotWithShape="1">
          <a:blip r:embed="rId8">
            <a:alphaModFix/>
          </a:blip>
          <a:srcRect b="0" l="0" r="0" t="0"/>
          <a:stretch/>
        </p:blipFill>
        <p:spPr>
          <a:xfrm>
            <a:off x="4613225" y="2264568"/>
            <a:ext cx="2965400" cy="304800"/>
          </a:xfrm>
          <a:prstGeom prst="rect">
            <a:avLst/>
          </a:prstGeom>
          <a:noFill/>
          <a:ln>
            <a:noFill/>
          </a:ln>
        </p:spPr>
      </p:pic>
      <p:sp>
        <p:nvSpPr>
          <p:cNvPr id="322" name="Google Shape;322;p32"/>
          <p:cNvSpPr txBox="1"/>
          <p:nvPr/>
        </p:nvSpPr>
        <p:spPr>
          <a:xfrm>
            <a:off x="4613225" y="2712243"/>
            <a:ext cx="31137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000000"/>
                </a:solidFill>
                <a:latin typeface="Montserrat"/>
                <a:ea typeface="Montserrat"/>
                <a:cs typeface="Montserrat"/>
                <a:sym typeface="Montserrat"/>
              </a:rPr>
              <a:t>Temporal (20)</a:t>
            </a:r>
            <a:endParaRPr b="0" i="0" sz="1400" u="none" cap="none" strike="noStrike">
              <a:solidFill>
                <a:srgbClr val="000000"/>
              </a:solidFill>
              <a:latin typeface="Arial"/>
              <a:ea typeface="Arial"/>
              <a:cs typeface="Arial"/>
              <a:sym typeface="Arial"/>
            </a:endParaRPr>
          </a:p>
        </p:txBody>
      </p:sp>
      <p:sp>
        <p:nvSpPr>
          <p:cNvPr id="323" name="Google Shape;323;p32"/>
          <p:cNvSpPr txBox="1"/>
          <p:nvPr/>
        </p:nvSpPr>
        <p:spPr>
          <a:xfrm>
            <a:off x="4613225" y="2931318"/>
            <a:ext cx="2965500" cy="8772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Lags (1-3), moving averages (5, 10), and 3 specific </a:t>
            </a:r>
            <a:r>
              <a:rPr b="1" i="0" lang="en-US" sz="1425" u="none" cap="none" strike="noStrike">
                <a:solidFill>
                  <a:srgbClr val="444444"/>
                </a:solidFill>
                <a:latin typeface="Open Sans"/>
                <a:ea typeface="Open Sans"/>
                <a:cs typeface="Open Sans"/>
                <a:sym typeface="Open Sans"/>
              </a:rPr>
              <a:t>Arousal Dynamics</a:t>
            </a:r>
            <a:r>
              <a:rPr b="0" i="0" lang="en-US" sz="1425" u="none" cap="none" strike="noStrike">
                <a:solidFill>
                  <a:srgbClr val="444444"/>
                </a:solidFill>
                <a:latin typeface="Open Sans"/>
                <a:ea typeface="Open Sans"/>
                <a:cs typeface="Open Sans"/>
                <a:sym typeface="Open Sans"/>
              </a:rPr>
              <a:t> features.</a:t>
            </a:r>
            <a:endParaRPr b="0" i="0" sz="1400" u="none" cap="none" strike="noStrike">
              <a:solidFill>
                <a:srgbClr val="000000"/>
              </a:solidFill>
              <a:latin typeface="Arial"/>
              <a:ea typeface="Arial"/>
              <a:cs typeface="Arial"/>
              <a:sym typeface="Arial"/>
            </a:endParaRPr>
          </a:p>
        </p:txBody>
      </p:sp>
      <p:pic>
        <p:nvPicPr>
          <p:cNvPr descr="image.png" id="324" name="Google Shape;324;p32"/>
          <p:cNvPicPr preferRelativeResize="0"/>
          <p:nvPr/>
        </p:nvPicPr>
        <p:blipFill rotWithShape="1">
          <a:blip r:embed="rId9">
            <a:alphaModFix/>
          </a:blip>
          <a:srcRect b="0" l="0" r="0" t="0"/>
          <a:stretch/>
        </p:blipFill>
        <p:spPr>
          <a:xfrm>
            <a:off x="8359675" y="2264568"/>
            <a:ext cx="2965400" cy="304800"/>
          </a:xfrm>
          <a:prstGeom prst="rect">
            <a:avLst/>
          </a:prstGeom>
          <a:noFill/>
          <a:ln>
            <a:noFill/>
          </a:ln>
        </p:spPr>
      </p:pic>
      <p:sp>
        <p:nvSpPr>
          <p:cNvPr id="325" name="Google Shape;325;p32"/>
          <p:cNvSpPr txBox="1"/>
          <p:nvPr/>
        </p:nvSpPr>
        <p:spPr>
          <a:xfrm>
            <a:off x="8359675" y="2712243"/>
            <a:ext cx="31137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000000"/>
                </a:solidFill>
                <a:latin typeface="Montserrat"/>
                <a:ea typeface="Montserrat"/>
                <a:cs typeface="Montserrat"/>
                <a:sym typeface="Montserrat"/>
              </a:rPr>
              <a:t>Personal (29)</a:t>
            </a:r>
            <a:endParaRPr b="0" i="0" sz="1400" u="none" cap="none" strike="noStrike">
              <a:solidFill>
                <a:srgbClr val="000000"/>
              </a:solidFill>
              <a:latin typeface="Arial"/>
              <a:ea typeface="Arial"/>
              <a:cs typeface="Arial"/>
              <a:sym typeface="Arial"/>
            </a:endParaRPr>
          </a:p>
        </p:txBody>
      </p:sp>
      <p:sp>
        <p:nvSpPr>
          <p:cNvPr id="326" name="Google Shape;326;p32"/>
          <p:cNvSpPr txBox="1"/>
          <p:nvPr/>
        </p:nvSpPr>
        <p:spPr>
          <a:xfrm>
            <a:off x="8359675" y="2931318"/>
            <a:ext cx="2965500" cy="8772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64-dim Learnable User Embeddings &amp; historical user statistics for personalization.</a:t>
            </a:r>
            <a:endParaRPr b="0" i="0" sz="1400" u="none" cap="none" strike="noStrike">
              <a:solidFill>
                <a:srgbClr val="000000"/>
              </a:solidFill>
              <a:latin typeface="Arial"/>
              <a:ea typeface="Arial"/>
              <a:cs typeface="Arial"/>
              <a:sym typeface="Arial"/>
            </a:endParaRPr>
          </a:p>
        </p:txBody>
      </p:sp>
      <p:sp>
        <p:nvSpPr>
          <p:cNvPr id="327" name="Google Shape;327;p32"/>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Advanced 47-Dim Feature Taxonomy</a:t>
            </a:r>
            <a:endParaRPr b="0" i="0" sz="1400" u="none" cap="none" strike="noStrike">
              <a:solidFill>
                <a:srgbClr val="000000"/>
              </a:solidFill>
              <a:latin typeface="Arial"/>
              <a:ea typeface="Arial"/>
              <a:cs typeface="Arial"/>
              <a:sym typeface="Arial"/>
            </a:endParaRPr>
          </a:p>
        </p:txBody>
      </p:sp>
      <p:sp>
        <p:nvSpPr>
          <p:cNvPr id="328" name="Google Shape;328;p32"/>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pic>
        <p:nvPicPr>
          <p:cNvPr descr="image.png" id="333" name="Google Shape;333;p33"/>
          <p:cNvPicPr preferRelativeResize="0"/>
          <p:nvPr/>
        </p:nvPicPr>
        <p:blipFill rotWithShape="1">
          <a:blip r:embed="rId3">
            <a:alphaModFix/>
          </a:blip>
          <a:srcRect b="0" l="0" r="0" t="0"/>
          <a:stretch/>
        </p:blipFill>
        <p:spPr>
          <a:xfrm>
            <a:off x="571500" y="2347912"/>
            <a:ext cx="5286375" cy="2943225"/>
          </a:xfrm>
          <a:prstGeom prst="rect">
            <a:avLst/>
          </a:prstGeom>
          <a:noFill/>
          <a:ln>
            <a:noFill/>
          </a:ln>
        </p:spPr>
      </p:pic>
      <p:pic>
        <p:nvPicPr>
          <p:cNvPr descr="image.png" id="334" name="Google Shape;334;p33"/>
          <p:cNvPicPr preferRelativeResize="0"/>
          <p:nvPr/>
        </p:nvPicPr>
        <p:blipFill rotWithShape="1">
          <a:blip r:embed="rId4">
            <a:alphaModFix/>
          </a:blip>
          <a:srcRect b="0" l="0" r="0" t="0"/>
          <a:stretch/>
        </p:blipFill>
        <p:spPr>
          <a:xfrm>
            <a:off x="6334125" y="2252662"/>
            <a:ext cx="5286375" cy="2943225"/>
          </a:xfrm>
          <a:prstGeom prst="rect">
            <a:avLst/>
          </a:prstGeom>
          <a:noFill/>
          <a:ln>
            <a:noFill/>
          </a:ln>
        </p:spPr>
      </p:pic>
      <p:sp>
        <p:nvSpPr>
          <p:cNvPr id="335" name="Google Shape;335;p33"/>
          <p:cNvSpPr txBox="1"/>
          <p:nvPr/>
        </p:nvSpPr>
        <p:spPr>
          <a:xfrm>
            <a:off x="571500" y="2347912"/>
            <a:ext cx="555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E53E3E"/>
                </a:solidFill>
                <a:latin typeface="Montserrat"/>
                <a:ea typeface="Montserrat"/>
                <a:cs typeface="Montserrat"/>
                <a:sym typeface="Montserrat"/>
              </a:rPr>
              <a:t>Identifying the Performance Gap</a:t>
            </a:r>
            <a:endParaRPr b="0" i="0" sz="1400" u="none" cap="none" strike="noStrike">
              <a:solidFill>
                <a:srgbClr val="000000"/>
              </a:solidFill>
              <a:latin typeface="Arial"/>
              <a:ea typeface="Arial"/>
              <a:cs typeface="Arial"/>
              <a:sym typeface="Arial"/>
            </a:endParaRPr>
          </a:p>
        </p:txBody>
      </p:sp>
      <p:sp>
        <p:nvSpPr>
          <p:cNvPr id="336" name="Google Shape;336;p33"/>
          <p:cNvSpPr txBox="1"/>
          <p:nvPr/>
        </p:nvSpPr>
        <p:spPr>
          <a:xfrm>
            <a:off x="571500" y="2757487"/>
            <a:ext cx="52863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Initial ensemble analysis revealed a critical failure point in energy-level forecasting compared to pleasantness.</a:t>
            </a:r>
            <a:endParaRPr b="0" i="0" sz="1400" u="none" cap="none" strike="noStrike">
              <a:solidFill>
                <a:srgbClr val="000000"/>
              </a:solidFill>
              <a:latin typeface="Arial"/>
              <a:ea typeface="Arial"/>
              <a:cs typeface="Arial"/>
              <a:sym typeface="Arial"/>
            </a:endParaRPr>
          </a:p>
        </p:txBody>
      </p:sp>
      <p:sp>
        <p:nvSpPr>
          <p:cNvPr id="337" name="Google Shape;337;p33"/>
          <p:cNvSpPr txBox="1"/>
          <p:nvPr/>
        </p:nvSpPr>
        <p:spPr>
          <a:xfrm>
            <a:off x="571500" y="4633912"/>
            <a:ext cx="52863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E53E3E"/>
                </a:solidFill>
                <a:latin typeface="Open Sans"/>
                <a:ea typeface="Open Sans"/>
                <a:cs typeface="Open Sans"/>
                <a:sym typeface="Open Sans"/>
              </a:rPr>
              <a:t>Diagnosis: Arousal is introspectively complex and report-noisy.</a:t>
            </a:r>
            <a:endParaRPr b="0" i="0" sz="1400" u="none" cap="none" strike="noStrike">
              <a:solidFill>
                <a:srgbClr val="000000"/>
              </a:solidFill>
              <a:latin typeface="Arial"/>
              <a:ea typeface="Arial"/>
              <a:cs typeface="Arial"/>
              <a:sym typeface="Arial"/>
            </a:endParaRPr>
          </a:p>
        </p:txBody>
      </p:sp>
      <p:sp>
        <p:nvSpPr>
          <p:cNvPr id="338" name="Google Shape;338;p33"/>
          <p:cNvSpPr txBox="1"/>
          <p:nvPr/>
        </p:nvSpPr>
        <p:spPr>
          <a:xfrm>
            <a:off x="6619875" y="2693342"/>
            <a:ext cx="50007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9B2C2C"/>
                </a:solidFill>
                <a:latin typeface="Open Sans"/>
                <a:ea typeface="Open Sans"/>
                <a:cs typeface="Open Sans"/>
                <a:sym typeface="Open Sans"/>
              </a:rPr>
              <a:t>Root Cause Analysis</a:t>
            </a:r>
            <a:endParaRPr b="0" i="0" sz="1400" u="none" cap="none" strike="noStrike">
              <a:solidFill>
                <a:srgbClr val="000000"/>
              </a:solidFill>
              <a:latin typeface="Arial"/>
              <a:ea typeface="Arial"/>
              <a:cs typeface="Arial"/>
              <a:sym typeface="Arial"/>
            </a:endParaRPr>
          </a:p>
        </p:txBody>
      </p:sp>
      <p:sp>
        <p:nvSpPr>
          <p:cNvPr id="339" name="Google Shape;339;p33"/>
          <p:cNvSpPr txBox="1"/>
          <p:nvPr/>
        </p:nvSpPr>
        <p:spPr>
          <a:xfrm>
            <a:off x="6657975" y="3052911"/>
            <a:ext cx="1524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1.</a:t>
            </a:r>
            <a:endParaRPr b="0" i="0" sz="1400" u="none" cap="none" strike="noStrike">
              <a:solidFill>
                <a:srgbClr val="000000"/>
              </a:solidFill>
              <a:latin typeface="Arial"/>
              <a:ea typeface="Arial"/>
              <a:cs typeface="Arial"/>
              <a:sym typeface="Arial"/>
            </a:endParaRPr>
          </a:p>
        </p:txBody>
      </p:sp>
      <p:sp>
        <p:nvSpPr>
          <p:cNvPr id="340" name="Google Shape;340;p33"/>
          <p:cNvSpPr txBox="1"/>
          <p:nvPr/>
        </p:nvSpPr>
        <p:spPr>
          <a:xfrm>
            <a:off x="6810375" y="3055292"/>
            <a:ext cx="4572000" cy="877200"/>
          </a:xfrm>
          <a:prstGeom prst="rect">
            <a:avLst/>
          </a:prstGeom>
          <a:noFill/>
          <a:ln>
            <a:noFill/>
          </a:ln>
        </p:spPr>
        <p:txBody>
          <a:bodyPr anchorCtr="0" anchor="t" bIns="0" lIns="15240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Subjective Variance:</a:t>
            </a:r>
            <a:r>
              <a:rPr b="0" i="0" lang="en-US" sz="1425" u="none" cap="none" strike="noStrike">
                <a:solidFill>
                  <a:srgbClr val="444444"/>
                </a:solidFill>
                <a:latin typeface="Open Sans"/>
                <a:ea typeface="Open Sans"/>
                <a:cs typeface="Open Sans"/>
                <a:sym typeface="Open Sans"/>
              </a:rPr>
              <a:t> Users struggle to define energy levels (Activation) more than mood (Pleasantness).</a:t>
            </a:r>
            <a:endParaRPr b="0" i="0" sz="1400" u="none" cap="none" strike="noStrike">
              <a:solidFill>
                <a:srgbClr val="000000"/>
              </a:solidFill>
              <a:latin typeface="Arial"/>
              <a:ea typeface="Arial"/>
              <a:cs typeface="Arial"/>
              <a:sym typeface="Arial"/>
            </a:endParaRPr>
          </a:p>
        </p:txBody>
      </p:sp>
      <p:sp>
        <p:nvSpPr>
          <p:cNvPr id="341" name="Google Shape;341;p33"/>
          <p:cNvSpPr txBox="1"/>
          <p:nvPr/>
        </p:nvSpPr>
        <p:spPr>
          <a:xfrm>
            <a:off x="6657975" y="4014936"/>
            <a:ext cx="1524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2.</a:t>
            </a:r>
            <a:endParaRPr b="0" i="0" sz="1400" u="none" cap="none" strike="noStrike">
              <a:solidFill>
                <a:srgbClr val="000000"/>
              </a:solidFill>
              <a:latin typeface="Arial"/>
              <a:ea typeface="Arial"/>
              <a:cs typeface="Arial"/>
              <a:sym typeface="Arial"/>
            </a:endParaRPr>
          </a:p>
        </p:txBody>
      </p:sp>
      <p:sp>
        <p:nvSpPr>
          <p:cNvPr id="342" name="Google Shape;342;p33"/>
          <p:cNvSpPr txBox="1"/>
          <p:nvPr/>
        </p:nvSpPr>
        <p:spPr>
          <a:xfrm>
            <a:off x="6882075" y="4014917"/>
            <a:ext cx="4572000" cy="877200"/>
          </a:xfrm>
          <a:prstGeom prst="rect">
            <a:avLst/>
          </a:prstGeom>
          <a:noFill/>
          <a:ln>
            <a:noFill/>
          </a:ln>
        </p:spPr>
        <p:txBody>
          <a:bodyPr anchorCtr="0" anchor="t" bIns="0" lIns="15240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Low Variation:</a:t>
            </a:r>
            <a:r>
              <a:rPr b="0" i="0" lang="en-US" sz="1425" u="none" cap="none" strike="noStrike">
                <a:solidFill>
                  <a:srgbClr val="444444"/>
                </a:solidFill>
                <a:latin typeface="Open Sans"/>
                <a:ea typeface="Open Sans"/>
                <a:cs typeface="Open Sans"/>
                <a:sym typeface="Open Sans"/>
              </a:rPr>
              <a:t> Standard loss functions ignore subtle arousal shifts, focusing on higher-variance valence.</a:t>
            </a:r>
            <a:endParaRPr b="0" i="0" sz="1400" u="none" cap="none" strike="noStrike">
              <a:solidFill>
                <a:srgbClr val="000000"/>
              </a:solidFill>
              <a:latin typeface="Arial"/>
              <a:ea typeface="Arial"/>
              <a:cs typeface="Arial"/>
              <a:sym typeface="Arial"/>
            </a:endParaRPr>
          </a:p>
        </p:txBody>
      </p:sp>
      <p:sp>
        <p:nvSpPr>
          <p:cNvPr id="343" name="Google Shape;343;p33"/>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The Arousal Prediction Bottleneck</a:t>
            </a:r>
            <a:endParaRPr b="0" i="0" sz="1400" u="none" cap="none" strike="noStrike">
              <a:solidFill>
                <a:srgbClr val="000000"/>
              </a:solidFill>
              <a:latin typeface="Arial"/>
              <a:ea typeface="Arial"/>
              <a:cs typeface="Arial"/>
              <a:sym typeface="Arial"/>
            </a:endParaRPr>
          </a:p>
        </p:txBody>
      </p:sp>
      <p:sp>
        <p:nvSpPr>
          <p:cNvPr id="344" name="Google Shape;344;p33"/>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8" name="Shape 348"/>
        <p:cNvGrpSpPr/>
        <p:nvPr/>
      </p:nvGrpSpPr>
      <p:grpSpPr>
        <a:xfrm>
          <a:off x="0" y="0"/>
          <a:ext cx="0" cy="0"/>
          <a:chOff x="0" y="0"/>
          <a:chExt cx="0" cy="0"/>
        </a:xfrm>
      </p:grpSpPr>
      <p:sp>
        <p:nvSpPr>
          <p:cNvPr id="349" name="Google Shape;349;p34"/>
          <p:cNvSpPr txBox="1"/>
          <p:nvPr/>
        </p:nvSpPr>
        <p:spPr>
          <a:xfrm>
            <a:off x="571500" y="2738437"/>
            <a:ext cx="5286300" cy="1616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0"/>
              <a:buFont typeface="Arial"/>
              <a:buNone/>
            </a:pPr>
            <a:r>
              <a:rPr b="1" i="0" lang="en-US" sz="10500" u="none" cap="none" strike="noStrike">
                <a:solidFill>
                  <a:srgbClr val="5B4FF5"/>
                </a:solidFill>
                <a:latin typeface="Open Sans"/>
                <a:ea typeface="Open Sans"/>
                <a:cs typeface="Open Sans"/>
                <a:sym typeface="Open Sans"/>
              </a:rPr>
              <a:t>90%</a:t>
            </a:r>
            <a:endParaRPr b="0" i="0" sz="1400" u="none" cap="none" strike="noStrike">
              <a:solidFill>
                <a:srgbClr val="000000"/>
              </a:solidFill>
              <a:latin typeface="Arial"/>
              <a:ea typeface="Arial"/>
              <a:cs typeface="Arial"/>
              <a:sym typeface="Arial"/>
            </a:endParaRPr>
          </a:p>
        </p:txBody>
      </p:sp>
      <p:sp>
        <p:nvSpPr>
          <p:cNvPr id="350" name="Google Shape;350;p34"/>
          <p:cNvSpPr txBox="1"/>
          <p:nvPr/>
        </p:nvSpPr>
        <p:spPr>
          <a:xfrm>
            <a:off x="571500" y="4071937"/>
            <a:ext cx="5286300" cy="323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2100"/>
              <a:buFont typeface="Arial"/>
              <a:buNone/>
            </a:pPr>
            <a:r>
              <a:rPr b="1" i="0" lang="en-US" sz="2100" u="none" cap="none" strike="noStrike">
                <a:solidFill>
                  <a:srgbClr val="1A1F3A"/>
                </a:solidFill>
                <a:latin typeface="Open Sans"/>
                <a:ea typeface="Open Sans"/>
                <a:cs typeface="Open Sans"/>
                <a:sym typeface="Open Sans"/>
              </a:rPr>
              <a:t>CCC Loss Weighting</a:t>
            </a:r>
            <a:endParaRPr b="0" i="0" sz="1400" u="none" cap="none" strike="noStrike">
              <a:solidFill>
                <a:srgbClr val="000000"/>
              </a:solidFill>
              <a:latin typeface="Arial"/>
              <a:ea typeface="Arial"/>
              <a:cs typeface="Arial"/>
              <a:sym typeface="Arial"/>
            </a:endParaRPr>
          </a:p>
        </p:txBody>
      </p:sp>
      <p:sp>
        <p:nvSpPr>
          <p:cNvPr id="351" name="Google Shape;351;p34"/>
          <p:cNvSpPr txBox="1"/>
          <p:nvPr/>
        </p:nvSpPr>
        <p:spPr>
          <a:xfrm>
            <a:off x="571500" y="4586287"/>
            <a:ext cx="52863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ECC71"/>
                </a:solidFill>
                <a:latin typeface="Open Sans"/>
                <a:ea typeface="Open Sans"/>
                <a:cs typeface="Open Sans"/>
                <a:sym typeface="Open Sans"/>
              </a:rPr>
              <a:t>Dimension-Specific Shift</a:t>
            </a:r>
            <a:endParaRPr b="0" i="0" sz="1400" u="none" cap="none" strike="noStrike">
              <a:solidFill>
                <a:srgbClr val="000000"/>
              </a:solidFill>
              <a:latin typeface="Arial"/>
              <a:ea typeface="Arial"/>
              <a:cs typeface="Arial"/>
              <a:sym typeface="Arial"/>
            </a:endParaRPr>
          </a:p>
        </p:txBody>
      </p:sp>
      <p:sp>
        <p:nvSpPr>
          <p:cNvPr id="352" name="Google Shape;352;p34"/>
          <p:cNvSpPr txBox="1"/>
          <p:nvPr/>
        </p:nvSpPr>
        <p:spPr>
          <a:xfrm>
            <a:off x="6334125" y="1857375"/>
            <a:ext cx="555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Specialized Parameter Optimization</a:t>
            </a:r>
            <a:endParaRPr b="0" i="0" sz="1400" u="none" cap="none" strike="noStrike">
              <a:solidFill>
                <a:srgbClr val="000000"/>
              </a:solidFill>
              <a:latin typeface="Arial"/>
              <a:ea typeface="Arial"/>
              <a:cs typeface="Arial"/>
              <a:sym typeface="Arial"/>
            </a:endParaRPr>
          </a:p>
        </p:txBody>
      </p:sp>
      <p:sp>
        <p:nvSpPr>
          <p:cNvPr id="353" name="Google Shape;353;p34"/>
          <p:cNvSpPr txBox="1"/>
          <p:nvPr/>
        </p:nvSpPr>
        <p:spPr>
          <a:xfrm>
            <a:off x="6334125" y="2219325"/>
            <a:ext cx="52863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Developed a dedicated model architecture designed to master the energy-activation forecasting gap.</a:t>
            </a:r>
            <a:endParaRPr b="0" i="0" sz="1400" u="none" cap="none" strike="noStrike">
              <a:solidFill>
                <a:srgbClr val="000000"/>
              </a:solidFill>
              <a:latin typeface="Arial"/>
              <a:ea typeface="Arial"/>
              <a:cs typeface="Arial"/>
              <a:sym typeface="Arial"/>
            </a:endParaRPr>
          </a:p>
        </p:txBody>
      </p:sp>
      <p:sp>
        <p:nvSpPr>
          <p:cNvPr id="354" name="Google Shape;354;p34"/>
          <p:cNvSpPr txBox="1"/>
          <p:nvPr/>
        </p:nvSpPr>
        <p:spPr>
          <a:xfrm>
            <a:off x="6334125" y="4981575"/>
            <a:ext cx="5286300" cy="692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2ECC71"/>
                </a:solidFill>
                <a:latin typeface="Open Sans"/>
                <a:ea typeface="Open Sans"/>
                <a:cs typeface="Open Sans"/>
                <a:sym typeface="Open Sans"/>
              </a:rPr>
              <a:t>Result: +6% absolute improvement in Arousal CCC.</a:t>
            </a:r>
            <a:endParaRPr b="0" i="0" sz="1400" u="none" cap="none" strike="noStrike">
              <a:solidFill>
                <a:srgbClr val="000000"/>
              </a:solidFill>
              <a:latin typeface="Arial"/>
              <a:ea typeface="Arial"/>
              <a:cs typeface="Arial"/>
              <a:sym typeface="Arial"/>
            </a:endParaRPr>
          </a:p>
        </p:txBody>
      </p:sp>
      <p:sp>
        <p:nvSpPr>
          <p:cNvPr id="355" name="Google Shape;355;p34"/>
          <p:cNvSpPr txBox="1"/>
          <p:nvPr/>
        </p:nvSpPr>
        <p:spPr>
          <a:xfrm>
            <a:off x="6457950" y="2931318"/>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56" name="Google Shape;356;p34"/>
          <p:cNvSpPr txBox="1"/>
          <p:nvPr/>
        </p:nvSpPr>
        <p:spPr>
          <a:xfrm>
            <a:off x="6524625" y="2933700"/>
            <a:ext cx="5095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Loss Shift:</a:t>
            </a:r>
            <a:r>
              <a:rPr b="0" i="0" lang="en-US" sz="1425" u="none" cap="none" strike="noStrike">
                <a:solidFill>
                  <a:srgbClr val="444444"/>
                </a:solidFill>
                <a:latin typeface="Open Sans"/>
                <a:ea typeface="Open Sans"/>
                <a:cs typeface="Open Sans"/>
                <a:sym typeface="Open Sans"/>
              </a:rPr>
              <a:t> Re-weighted CCC loss (70% → 90%) to prioritize agreement over mean-error.</a:t>
            </a:r>
            <a:endParaRPr b="0" i="0" sz="1400" u="none" cap="none" strike="noStrike">
              <a:solidFill>
                <a:srgbClr val="000000"/>
              </a:solidFill>
              <a:latin typeface="Arial"/>
              <a:ea typeface="Arial"/>
              <a:cs typeface="Arial"/>
              <a:sym typeface="Arial"/>
            </a:endParaRPr>
          </a:p>
        </p:txBody>
      </p:sp>
      <p:sp>
        <p:nvSpPr>
          <p:cNvPr id="357" name="Google Shape;357;p34"/>
          <p:cNvSpPr txBox="1"/>
          <p:nvPr/>
        </p:nvSpPr>
        <p:spPr>
          <a:xfrm>
            <a:off x="6457950" y="3588543"/>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58" name="Google Shape;358;p34"/>
          <p:cNvSpPr txBox="1"/>
          <p:nvPr/>
        </p:nvSpPr>
        <p:spPr>
          <a:xfrm>
            <a:off x="6524625" y="3590925"/>
            <a:ext cx="5095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Dynamic Sampling:</a:t>
            </a:r>
            <a:r>
              <a:rPr b="0" i="0" lang="en-US" sz="1425" u="none" cap="none" strike="noStrike">
                <a:solidFill>
                  <a:srgbClr val="444444"/>
                </a:solidFill>
                <a:latin typeface="Open Sans"/>
                <a:ea typeface="Open Sans"/>
                <a:cs typeface="Open Sans"/>
                <a:sym typeface="Open Sans"/>
              </a:rPr>
              <a:t> Weighted data loading to prioritize "high-change" emotional shifts during training.</a:t>
            </a:r>
            <a:endParaRPr b="0" i="0" sz="1400" u="none" cap="none" strike="noStrike">
              <a:solidFill>
                <a:srgbClr val="000000"/>
              </a:solidFill>
              <a:latin typeface="Arial"/>
              <a:ea typeface="Arial"/>
              <a:cs typeface="Arial"/>
              <a:sym typeface="Arial"/>
            </a:endParaRPr>
          </a:p>
        </p:txBody>
      </p:sp>
      <p:sp>
        <p:nvSpPr>
          <p:cNvPr id="359" name="Google Shape;359;p34"/>
          <p:cNvSpPr txBox="1"/>
          <p:nvPr/>
        </p:nvSpPr>
        <p:spPr>
          <a:xfrm>
            <a:off x="6457950" y="4245768"/>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60" name="Google Shape;360;p34"/>
          <p:cNvSpPr txBox="1"/>
          <p:nvPr/>
        </p:nvSpPr>
        <p:spPr>
          <a:xfrm>
            <a:off x="6524625" y="4248150"/>
            <a:ext cx="5095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New Features:</a:t>
            </a:r>
            <a:r>
              <a:rPr b="0" i="0" lang="en-US" sz="1425" u="none" cap="none" strike="noStrike">
                <a:solidFill>
                  <a:srgbClr val="444444"/>
                </a:solidFill>
                <a:latin typeface="Open Sans"/>
                <a:ea typeface="Open Sans"/>
                <a:cs typeface="Open Sans"/>
                <a:sym typeface="Open Sans"/>
              </a:rPr>
              <a:t> Added Volatility and Acceleration metrics specifically for Arousal.</a:t>
            </a:r>
            <a:endParaRPr b="0" i="0" sz="1400" u="none" cap="none" strike="noStrike">
              <a:solidFill>
                <a:srgbClr val="000000"/>
              </a:solidFill>
              <a:latin typeface="Arial"/>
              <a:ea typeface="Arial"/>
              <a:cs typeface="Arial"/>
              <a:sym typeface="Arial"/>
            </a:endParaRPr>
          </a:p>
        </p:txBody>
      </p:sp>
      <p:sp>
        <p:nvSpPr>
          <p:cNvPr id="361" name="Google Shape;361;p34"/>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Innovation: Arousal-Specialist Model</a:t>
            </a:r>
            <a:endParaRPr b="0" i="0" sz="1400" u="none" cap="none" strike="noStrike">
              <a:solidFill>
                <a:srgbClr val="000000"/>
              </a:solidFill>
              <a:latin typeface="Arial"/>
              <a:ea typeface="Arial"/>
              <a:cs typeface="Arial"/>
              <a:sym typeface="Arial"/>
            </a:endParaRPr>
          </a:p>
        </p:txBody>
      </p:sp>
      <p:sp>
        <p:nvSpPr>
          <p:cNvPr id="362" name="Google Shape;362;p34"/>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6" name="Shape 366"/>
        <p:cNvGrpSpPr/>
        <p:nvPr/>
      </p:nvGrpSpPr>
      <p:grpSpPr>
        <a:xfrm>
          <a:off x="0" y="0"/>
          <a:ext cx="0" cy="0"/>
          <a:chOff x="0" y="0"/>
          <a:chExt cx="0" cy="0"/>
        </a:xfrm>
      </p:grpSpPr>
      <p:graphicFrame>
        <p:nvGraphicFramePr>
          <p:cNvPr id="367" name="Google Shape;367;p35"/>
          <p:cNvGraphicFramePr/>
          <p:nvPr/>
        </p:nvGraphicFramePr>
        <p:xfrm>
          <a:off x="571500" y="1831181"/>
          <a:ext cx="3000000" cy="3000000"/>
        </p:xfrm>
        <a:graphic>
          <a:graphicData uri="http://schemas.openxmlformats.org/drawingml/2006/table">
            <a:tbl>
              <a:tblPr bandRow="1" firstRow="1">
                <a:noFill/>
                <a:tableStyleId>{E086F576-F675-4FB4-988F-E907DDC6DFBF}</a:tableStyleId>
              </a:tblPr>
              <a:tblGrid>
                <a:gridCol w="2489300"/>
                <a:gridCol w="984950"/>
                <a:gridCol w="1890275"/>
                <a:gridCol w="1876875"/>
                <a:gridCol w="1810350"/>
                <a:gridCol w="1997275"/>
              </a:tblGrid>
              <a:tr h="568100">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Model Variant</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Seed</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Valence CCC</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Arousal CCC</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Overall CCC</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Status</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Final Ensemble</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0.7593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0.5832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0.6833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 Winner</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seed777</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777</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0.7593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0.5516</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0.6554</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Base Leader</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Arousal Specialist</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1111</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0.7192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0.5832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0.6512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Aro Specialist</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seed888</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888</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0.7201</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0.5221</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0.6211</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Archived</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seed123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123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0.6298</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0.4362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0.5330</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Excluded</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seed42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42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0.6532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0.3574</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0.5053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Discarded</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r>
            </a:tbl>
          </a:graphicData>
        </a:graphic>
      </p:graphicFrame>
      <p:sp>
        <p:nvSpPr>
          <p:cNvPr id="368" name="Google Shape;368;p35"/>
          <p:cNvSpPr/>
          <p:nvPr/>
        </p:nvSpPr>
        <p:spPr>
          <a:xfrm>
            <a:off x="571500" y="2378868"/>
            <a:ext cx="24894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9" name="Google Shape;369;p35"/>
          <p:cNvSpPr/>
          <p:nvPr/>
        </p:nvSpPr>
        <p:spPr>
          <a:xfrm>
            <a:off x="3060799" y="2378868"/>
            <a:ext cx="9849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0" name="Google Shape;370;p35"/>
          <p:cNvSpPr/>
          <p:nvPr/>
        </p:nvSpPr>
        <p:spPr>
          <a:xfrm>
            <a:off x="4045743" y="2378868"/>
            <a:ext cx="18903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1" name="Google Shape;371;p35"/>
          <p:cNvSpPr/>
          <p:nvPr/>
        </p:nvSpPr>
        <p:spPr>
          <a:xfrm>
            <a:off x="5936009" y="2378868"/>
            <a:ext cx="18768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2" name="Google Shape;372;p35"/>
          <p:cNvSpPr/>
          <p:nvPr/>
        </p:nvSpPr>
        <p:spPr>
          <a:xfrm>
            <a:off x="7812881" y="2378868"/>
            <a:ext cx="18102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3" name="Google Shape;373;p35"/>
          <p:cNvSpPr/>
          <p:nvPr/>
        </p:nvSpPr>
        <p:spPr>
          <a:xfrm>
            <a:off x="9623226" y="2378868"/>
            <a:ext cx="19974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4" name="Google Shape;374;p35"/>
          <p:cNvSpPr/>
          <p:nvPr/>
        </p:nvSpPr>
        <p:spPr>
          <a:xfrm>
            <a:off x="571500" y="2959893"/>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5" name="Google Shape;375;p35"/>
          <p:cNvSpPr/>
          <p:nvPr/>
        </p:nvSpPr>
        <p:spPr>
          <a:xfrm>
            <a:off x="3060799" y="2959893"/>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6" name="Google Shape;376;p35"/>
          <p:cNvSpPr/>
          <p:nvPr/>
        </p:nvSpPr>
        <p:spPr>
          <a:xfrm>
            <a:off x="4045743" y="2959893"/>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7" name="Google Shape;377;p35"/>
          <p:cNvSpPr/>
          <p:nvPr/>
        </p:nvSpPr>
        <p:spPr>
          <a:xfrm>
            <a:off x="5936009" y="2959893"/>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8" name="Google Shape;378;p35"/>
          <p:cNvSpPr/>
          <p:nvPr/>
        </p:nvSpPr>
        <p:spPr>
          <a:xfrm>
            <a:off x="7812881" y="2959893"/>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9" name="Google Shape;379;p35"/>
          <p:cNvSpPr/>
          <p:nvPr/>
        </p:nvSpPr>
        <p:spPr>
          <a:xfrm>
            <a:off x="9623226" y="2959893"/>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35"/>
          <p:cNvSpPr/>
          <p:nvPr/>
        </p:nvSpPr>
        <p:spPr>
          <a:xfrm>
            <a:off x="571500" y="3526631"/>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1" name="Google Shape;381;p35"/>
          <p:cNvSpPr/>
          <p:nvPr/>
        </p:nvSpPr>
        <p:spPr>
          <a:xfrm>
            <a:off x="3060799" y="3526631"/>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35"/>
          <p:cNvSpPr/>
          <p:nvPr/>
        </p:nvSpPr>
        <p:spPr>
          <a:xfrm>
            <a:off x="4045743" y="3526631"/>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 name="Google Shape;383;p35"/>
          <p:cNvSpPr/>
          <p:nvPr/>
        </p:nvSpPr>
        <p:spPr>
          <a:xfrm>
            <a:off x="5936009" y="3526631"/>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35"/>
          <p:cNvSpPr/>
          <p:nvPr/>
        </p:nvSpPr>
        <p:spPr>
          <a:xfrm>
            <a:off x="7812881" y="3526631"/>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5" name="Google Shape;385;p35"/>
          <p:cNvSpPr/>
          <p:nvPr/>
        </p:nvSpPr>
        <p:spPr>
          <a:xfrm>
            <a:off x="9623226" y="3526631"/>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p35"/>
          <p:cNvSpPr/>
          <p:nvPr/>
        </p:nvSpPr>
        <p:spPr>
          <a:xfrm>
            <a:off x="571500" y="4093368"/>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 name="Google Shape;387;p35"/>
          <p:cNvSpPr/>
          <p:nvPr/>
        </p:nvSpPr>
        <p:spPr>
          <a:xfrm>
            <a:off x="3060799" y="4093368"/>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8" name="Google Shape;388;p35"/>
          <p:cNvSpPr/>
          <p:nvPr/>
        </p:nvSpPr>
        <p:spPr>
          <a:xfrm>
            <a:off x="4045743" y="4093368"/>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9" name="Google Shape;389;p35"/>
          <p:cNvSpPr/>
          <p:nvPr/>
        </p:nvSpPr>
        <p:spPr>
          <a:xfrm>
            <a:off x="5936009" y="4093368"/>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p35"/>
          <p:cNvSpPr/>
          <p:nvPr/>
        </p:nvSpPr>
        <p:spPr>
          <a:xfrm>
            <a:off x="7812881" y="4093368"/>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1" name="Google Shape;391;p35"/>
          <p:cNvSpPr/>
          <p:nvPr/>
        </p:nvSpPr>
        <p:spPr>
          <a:xfrm>
            <a:off x="9623226" y="4093368"/>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2" name="Google Shape;392;p35"/>
          <p:cNvSpPr/>
          <p:nvPr/>
        </p:nvSpPr>
        <p:spPr>
          <a:xfrm>
            <a:off x="571500" y="4660106"/>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p35"/>
          <p:cNvSpPr/>
          <p:nvPr/>
        </p:nvSpPr>
        <p:spPr>
          <a:xfrm>
            <a:off x="3060799" y="4660106"/>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4" name="Google Shape;394;p35"/>
          <p:cNvSpPr/>
          <p:nvPr/>
        </p:nvSpPr>
        <p:spPr>
          <a:xfrm>
            <a:off x="4045743" y="4660106"/>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p35"/>
          <p:cNvSpPr/>
          <p:nvPr/>
        </p:nvSpPr>
        <p:spPr>
          <a:xfrm>
            <a:off x="5936009" y="4660106"/>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p35"/>
          <p:cNvSpPr/>
          <p:nvPr/>
        </p:nvSpPr>
        <p:spPr>
          <a:xfrm>
            <a:off x="7812881" y="4660106"/>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p35"/>
          <p:cNvSpPr/>
          <p:nvPr/>
        </p:nvSpPr>
        <p:spPr>
          <a:xfrm>
            <a:off x="9623226" y="4660106"/>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p35"/>
          <p:cNvSpPr/>
          <p:nvPr/>
        </p:nvSpPr>
        <p:spPr>
          <a:xfrm>
            <a:off x="571500" y="5226843"/>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9" name="Google Shape;399;p35"/>
          <p:cNvSpPr/>
          <p:nvPr/>
        </p:nvSpPr>
        <p:spPr>
          <a:xfrm>
            <a:off x="3060799" y="5226843"/>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0" name="Google Shape;400;p35"/>
          <p:cNvSpPr/>
          <p:nvPr/>
        </p:nvSpPr>
        <p:spPr>
          <a:xfrm>
            <a:off x="4045743" y="5226843"/>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35"/>
          <p:cNvSpPr/>
          <p:nvPr/>
        </p:nvSpPr>
        <p:spPr>
          <a:xfrm>
            <a:off x="5936009" y="5226843"/>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p35"/>
          <p:cNvSpPr/>
          <p:nvPr/>
        </p:nvSpPr>
        <p:spPr>
          <a:xfrm>
            <a:off x="7812881" y="5226843"/>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3" name="Google Shape;403;p35"/>
          <p:cNvSpPr/>
          <p:nvPr/>
        </p:nvSpPr>
        <p:spPr>
          <a:xfrm>
            <a:off x="9623226" y="5226843"/>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4" name="Google Shape;404;p35"/>
          <p:cNvSpPr/>
          <p:nvPr/>
        </p:nvSpPr>
        <p:spPr>
          <a:xfrm>
            <a:off x="571500" y="5793581"/>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5" name="Google Shape;405;p35"/>
          <p:cNvSpPr/>
          <p:nvPr/>
        </p:nvSpPr>
        <p:spPr>
          <a:xfrm>
            <a:off x="3060799" y="5793581"/>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6" name="Google Shape;406;p35"/>
          <p:cNvSpPr/>
          <p:nvPr/>
        </p:nvSpPr>
        <p:spPr>
          <a:xfrm>
            <a:off x="4045743" y="5793581"/>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7" name="Google Shape;407;p35"/>
          <p:cNvSpPr/>
          <p:nvPr/>
        </p:nvSpPr>
        <p:spPr>
          <a:xfrm>
            <a:off x="5936009" y="5793581"/>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8" name="Google Shape;408;p35"/>
          <p:cNvSpPr/>
          <p:nvPr/>
        </p:nvSpPr>
        <p:spPr>
          <a:xfrm>
            <a:off x="7812881" y="5793581"/>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9" name="Google Shape;409;p35"/>
          <p:cNvSpPr/>
          <p:nvPr/>
        </p:nvSpPr>
        <p:spPr>
          <a:xfrm>
            <a:off x="9623226" y="5793581"/>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p35"/>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Detailed Model Benchmarks</a:t>
            </a:r>
            <a:endParaRPr b="0" i="0" sz="1400" u="none" cap="none" strike="noStrike">
              <a:solidFill>
                <a:srgbClr val="000000"/>
              </a:solidFill>
              <a:latin typeface="Arial"/>
              <a:ea typeface="Arial"/>
              <a:cs typeface="Arial"/>
              <a:sym typeface="Arial"/>
            </a:endParaRPr>
          </a:p>
        </p:txBody>
      </p:sp>
      <p:sp>
        <p:nvSpPr>
          <p:cNvPr id="411" name="Google Shape;411;p35"/>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5" name="Shape 415"/>
        <p:cNvGrpSpPr/>
        <p:nvPr/>
      </p:nvGrpSpPr>
      <p:grpSpPr>
        <a:xfrm>
          <a:off x="0" y="0"/>
          <a:ext cx="0" cy="0"/>
          <a:chOff x="0" y="0"/>
          <a:chExt cx="0" cy="0"/>
        </a:xfrm>
      </p:grpSpPr>
      <p:pic>
        <p:nvPicPr>
          <p:cNvPr descr="image.png" id="416" name="Google Shape;416;p36"/>
          <p:cNvPicPr preferRelativeResize="0"/>
          <p:nvPr/>
        </p:nvPicPr>
        <p:blipFill rotWithShape="1">
          <a:blip r:embed="rId3">
            <a:alphaModFix/>
          </a:blip>
          <a:srcRect b="0" l="0" r="0" t="0"/>
          <a:stretch/>
        </p:blipFill>
        <p:spPr>
          <a:xfrm>
            <a:off x="-345323" y="-114900"/>
            <a:ext cx="12192000" cy="6858000"/>
          </a:xfrm>
          <a:prstGeom prst="rect">
            <a:avLst/>
          </a:prstGeom>
          <a:noFill/>
          <a:ln>
            <a:noFill/>
          </a:ln>
        </p:spPr>
      </p:pic>
      <p:pic>
        <p:nvPicPr>
          <p:cNvPr descr="image.png" id="417" name="Google Shape;417;p36"/>
          <p:cNvPicPr preferRelativeResize="0"/>
          <p:nvPr/>
        </p:nvPicPr>
        <p:blipFill rotWithShape="1">
          <a:blip r:embed="rId4">
            <a:alphaModFix/>
          </a:blip>
          <a:srcRect b="0" l="0" r="0" t="0"/>
          <a:stretch/>
        </p:blipFill>
        <p:spPr>
          <a:xfrm>
            <a:off x="6334125" y="2549723"/>
            <a:ext cx="5095875" cy="2539305"/>
          </a:xfrm>
          <a:prstGeom prst="rect">
            <a:avLst/>
          </a:prstGeom>
          <a:noFill/>
          <a:ln>
            <a:noFill/>
          </a:ln>
        </p:spPr>
      </p:pic>
      <p:pic>
        <p:nvPicPr>
          <p:cNvPr descr="image.png" id="418" name="Google Shape;418;p36"/>
          <p:cNvPicPr preferRelativeResize="0"/>
          <p:nvPr/>
        </p:nvPicPr>
        <p:blipFill rotWithShape="1">
          <a:blip r:embed="rId5">
            <a:alphaModFix/>
          </a:blip>
          <a:srcRect b="0" l="0" r="0" t="0"/>
          <a:stretch/>
        </p:blipFill>
        <p:spPr>
          <a:xfrm>
            <a:off x="762000" y="3125092"/>
            <a:ext cx="5095875" cy="1973460"/>
          </a:xfrm>
          <a:prstGeom prst="rect">
            <a:avLst/>
          </a:prstGeom>
          <a:noFill/>
          <a:ln>
            <a:noFill/>
          </a:ln>
        </p:spPr>
      </p:pic>
      <p:sp>
        <p:nvSpPr>
          <p:cNvPr id="419" name="Google Shape;419;p36"/>
          <p:cNvSpPr txBox="1"/>
          <p:nvPr/>
        </p:nvSpPr>
        <p:spPr>
          <a:xfrm>
            <a:off x="762000" y="1749772"/>
            <a:ext cx="53508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Why 2-Model is Optimal?</a:t>
            </a:r>
            <a:endParaRPr b="0" i="0" sz="1400" u="none" cap="none" strike="noStrike">
              <a:solidFill>
                <a:srgbClr val="000000"/>
              </a:solidFill>
              <a:latin typeface="Arial"/>
              <a:ea typeface="Arial"/>
              <a:cs typeface="Arial"/>
              <a:sym typeface="Arial"/>
            </a:endParaRPr>
          </a:p>
        </p:txBody>
      </p:sp>
      <p:sp>
        <p:nvSpPr>
          <p:cNvPr id="420" name="Google Shape;420;p36"/>
          <p:cNvSpPr txBox="1"/>
          <p:nvPr/>
        </p:nvSpPr>
        <p:spPr>
          <a:xfrm>
            <a:off x="762000" y="2159347"/>
            <a:ext cx="5095800" cy="8727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Grid search testing (~5,000 combinations) proved that combining the strongest generalist with the dimension-specialist yielded peak stability.</a:t>
            </a:r>
            <a:endParaRPr b="0" i="0" sz="1400" u="none" cap="none" strike="noStrike">
              <a:solidFill>
                <a:srgbClr val="000000"/>
              </a:solidFill>
              <a:latin typeface="Arial"/>
              <a:ea typeface="Arial"/>
              <a:cs typeface="Arial"/>
              <a:sym typeface="Arial"/>
            </a:endParaRPr>
          </a:p>
        </p:txBody>
      </p:sp>
      <p:sp>
        <p:nvSpPr>
          <p:cNvPr id="421" name="Google Shape;421;p36"/>
          <p:cNvSpPr txBox="1"/>
          <p:nvPr/>
        </p:nvSpPr>
        <p:spPr>
          <a:xfrm>
            <a:off x="762000" y="5289053"/>
            <a:ext cx="5095800" cy="45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125"/>
              <a:buFont typeface="Arial"/>
              <a:buNone/>
            </a:pPr>
            <a:r>
              <a:rPr b="0" i="1" lang="en-US" sz="1125" u="none" cap="none" strike="noStrike">
                <a:solidFill>
                  <a:srgbClr val="64748B"/>
                </a:solidFill>
                <a:latin typeface="Open Sans"/>
                <a:ea typeface="Open Sans"/>
                <a:cs typeface="Open Sans"/>
                <a:sym typeface="Open Sans"/>
              </a:rPr>
              <a:t>Note: 3-model and 5-model configurations underperformed due to noise injection from weaker seeds (e.g., seed42, seed123).</a:t>
            </a:r>
            <a:endParaRPr b="0" i="0" sz="1400" u="none" cap="none" strike="noStrike">
              <a:solidFill>
                <a:srgbClr val="000000"/>
              </a:solidFill>
              <a:latin typeface="Arial"/>
              <a:ea typeface="Arial"/>
              <a:cs typeface="Arial"/>
              <a:sym typeface="Arial"/>
            </a:endParaRPr>
          </a:p>
        </p:txBody>
      </p:sp>
      <p:sp>
        <p:nvSpPr>
          <p:cNvPr id="422" name="Google Shape;422;p36"/>
          <p:cNvSpPr txBox="1"/>
          <p:nvPr/>
        </p:nvSpPr>
        <p:spPr>
          <a:xfrm>
            <a:off x="6734175" y="2949773"/>
            <a:ext cx="4295700" cy="207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Clr>
                <a:srgbClr val="000000"/>
              </a:buClr>
              <a:buSzPts val="1350"/>
              <a:buFont typeface="Arial"/>
              <a:buNone/>
            </a:pPr>
            <a:r>
              <a:rPr b="1" i="0" lang="en-US" sz="1350" u="none" cap="none" strike="noStrike">
                <a:solidFill>
                  <a:srgbClr val="94A3B8"/>
                </a:solidFill>
                <a:latin typeface="Open Sans"/>
                <a:ea typeface="Open Sans"/>
                <a:cs typeface="Open Sans"/>
                <a:sym typeface="Open Sans"/>
              </a:rPr>
              <a:t>Final Achievement</a:t>
            </a:r>
            <a:endParaRPr b="0" i="0" sz="1400" u="none" cap="none" strike="noStrike">
              <a:solidFill>
                <a:srgbClr val="000000"/>
              </a:solidFill>
              <a:latin typeface="Arial"/>
              <a:ea typeface="Arial"/>
              <a:cs typeface="Arial"/>
              <a:sym typeface="Arial"/>
            </a:endParaRPr>
          </a:p>
        </p:txBody>
      </p:sp>
      <p:sp>
        <p:nvSpPr>
          <p:cNvPr id="423" name="Google Shape;423;p36"/>
          <p:cNvSpPr txBox="1"/>
          <p:nvPr/>
        </p:nvSpPr>
        <p:spPr>
          <a:xfrm>
            <a:off x="6734175" y="3319313"/>
            <a:ext cx="42957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500"/>
              <a:buFont typeface="Arial"/>
              <a:buNone/>
            </a:pPr>
            <a:r>
              <a:rPr b="1" i="0" lang="en-US" sz="7500" u="none" cap="none" strike="noStrike">
                <a:solidFill>
                  <a:srgbClr val="2ECC71"/>
                </a:solidFill>
                <a:latin typeface="Open Sans"/>
                <a:ea typeface="Open Sans"/>
                <a:cs typeface="Open Sans"/>
                <a:sym typeface="Open Sans"/>
              </a:rPr>
              <a:t>+10.4%</a:t>
            </a:r>
            <a:endParaRPr b="0" i="0" sz="1400" u="none" cap="none" strike="noStrike">
              <a:solidFill>
                <a:srgbClr val="000000"/>
              </a:solidFill>
              <a:latin typeface="Arial"/>
              <a:ea typeface="Arial"/>
              <a:cs typeface="Arial"/>
              <a:sym typeface="Arial"/>
            </a:endParaRPr>
          </a:p>
        </p:txBody>
      </p:sp>
      <p:sp>
        <p:nvSpPr>
          <p:cNvPr id="424" name="Google Shape;424;p36"/>
          <p:cNvSpPr txBox="1"/>
          <p:nvPr/>
        </p:nvSpPr>
        <p:spPr>
          <a:xfrm>
            <a:off x="6734175" y="4271813"/>
            <a:ext cx="4295700" cy="207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Clr>
                <a:srgbClr val="000000"/>
              </a:buClr>
              <a:buSzPts val="1350"/>
              <a:buFont typeface="Arial"/>
              <a:buNone/>
            </a:pPr>
            <a:r>
              <a:rPr b="1" i="0" lang="en-US" sz="1350" u="none" cap="none" strike="noStrike">
                <a:solidFill>
                  <a:srgbClr val="1A1F3A"/>
                </a:solidFill>
                <a:latin typeface="Open Sans"/>
                <a:ea typeface="Open Sans"/>
                <a:cs typeface="Open Sans"/>
                <a:sym typeface="Open Sans"/>
              </a:rPr>
              <a:t>Surpassing Competition Target (0.62)</a:t>
            </a:r>
            <a:endParaRPr b="0" i="0" sz="1400" u="none" cap="none" strike="noStrike">
              <a:solidFill>
                <a:srgbClr val="000000"/>
              </a:solidFill>
              <a:latin typeface="Arial"/>
              <a:ea typeface="Arial"/>
              <a:cs typeface="Arial"/>
              <a:sym typeface="Arial"/>
            </a:endParaRPr>
          </a:p>
        </p:txBody>
      </p:sp>
      <p:sp>
        <p:nvSpPr>
          <p:cNvPr id="425" name="Google Shape;425;p36"/>
          <p:cNvSpPr txBox="1"/>
          <p:nvPr/>
        </p:nvSpPr>
        <p:spPr>
          <a:xfrm>
            <a:off x="1104900" y="3357255"/>
            <a:ext cx="44577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seed777 (50.16%):</a:t>
            </a:r>
            <a:r>
              <a:rPr b="0" i="0" lang="en-US" sz="1350" u="none" cap="none" strike="noStrike">
                <a:solidFill>
                  <a:srgbClr val="475569"/>
                </a:solidFill>
                <a:latin typeface="Open Sans"/>
                <a:ea typeface="Open Sans"/>
                <a:cs typeface="Open Sans"/>
                <a:sym typeface="Open Sans"/>
              </a:rPr>
              <a:t> Master of Valence and baseline trends.</a:t>
            </a:r>
            <a:endParaRPr b="0" i="0" sz="1400" u="none" cap="none" strike="noStrike">
              <a:solidFill>
                <a:srgbClr val="000000"/>
              </a:solidFill>
              <a:latin typeface="Arial"/>
              <a:ea typeface="Arial"/>
              <a:cs typeface="Arial"/>
              <a:sym typeface="Arial"/>
            </a:endParaRPr>
          </a:p>
        </p:txBody>
      </p:sp>
      <p:sp>
        <p:nvSpPr>
          <p:cNvPr id="426" name="Google Shape;426;p36"/>
          <p:cNvSpPr txBox="1"/>
          <p:nvPr/>
        </p:nvSpPr>
        <p:spPr>
          <a:xfrm>
            <a:off x="1104900" y="4111823"/>
            <a:ext cx="44577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Specialist (49.84%):</a:t>
            </a:r>
            <a:r>
              <a:rPr b="0" i="0" lang="en-US" sz="1350" u="none" cap="none" strike="noStrike">
                <a:solidFill>
                  <a:srgbClr val="475569"/>
                </a:solidFill>
                <a:latin typeface="Open Sans"/>
                <a:ea typeface="Open Sans"/>
                <a:cs typeface="Open Sans"/>
                <a:sym typeface="Open Sans"/>
              </a:rPr>
              <a:t> Corrects energy-prediction bias and activation shifts.</a:t>
            </a:r>
            <a:endParaRPr b="0" i="0" sz="1400" u="none" cap="none" strike="noStrike">
              <a:solidFill>
                <a:srgbClr val="000000"/>
              </a:solidFill>
              <a:latin typeface="Arial"/>
              <a:ea typeface="Arial"/>
              <a:cs typeface="Arial"/>
              <a:sym typeface="Arial"/>
            </a:endParaRPr>
          </a:p>
        </p:txBody>
      </p:sp>
      <p:sp>
        <p:nvSpPr>
          <p:cNvPr id="427" name="Google Shape;427;p36"/>
          <p:cNvSpPr txBox="1"/>
          <p:nvPr/>
        </p:nvSpPr>
        <p:spPr>
          <a:xfrm>
            <a:off x="905375" y="576000"/>
            <a:ext cx="112014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The "Quality-over-Quantity" Ensemble</a:t>
            </a:r>
            <a:endParaRPr b="0" i="0" sz="1400" u="none" cap="none" strike="noStrike">
              <a:solidFill>
                <a:srgbClr val="000000"/>
              </a:solidFill>
              <a:latin typeface="Arial"/>
              <a:ea typeface="Arial"/>
              <a:cs typeface="Arial"/>
              <a:sym typeface="Arial"/>
            </a:endParaRPr>
          </a:p>
        </p:txBody>
      </p:sp>
      <p:sp>
        <p:nvSpPr>
          <p:cNvPr id="428" name="Google Shape;428;p36"/>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2" name="Shape 432"/>
        <p:cNvGrpSpPr/>
        <p:nvPr/>
      </p:nvGrpSpPr>
      <p:grpSpPr>
        <a:xfrm>
          <a:off x="0" y="0"/>
          <a:ext cx="0" cy="0"/>
          <a:chOff x="0" y="0"/>
          <a:chExt cx="0" cy="0"/>
        </a:xfrm>
      </p:grpSpPr>
      <p:pic>
        <p:nvPicPr>
          <p:cNvPr descr="image.png" id="433" name="Google Shape;433;p37"/>
          <p:cNvPicPr preferRelativeResize="0"/>
          <p:nvPr/>
        </p:nvPicPr>
        <p:blipFill rotWithShape="1">
          <a:blip r:embed="rId3">
            <a:alphaModFix/>
          </a:blip>
          <a:srcRect b="0" l="0" r="0" t="0"/>
          <a:stretch/>
        </p:blipFill>
        <p:spPr>
          <a:xfrm>
            <a:off x="0" y="33550"/>
            <a:ext cx="12192000" cy="6858000"/>
          </a:xfrm>
          <a:prstGeom prst="rect">
            <a:avLst/>
          </a:prstGeom>
          <a:noFill/>
          <a:ln>
            <a:noFill/>
          </a:ln>
        </p:spPr>
      </p:pic>
      <p:pic>
        <p:nvPicPr>
          <p:cNvPr descr="image.png" id="434" name="Google Shape;434;p37"/>
          <p:cNvPicPr preferRelativeResize="0"/>
          <p:nvPr/>
        </p:nvPicPr>
        <p:blipFill rotWithShape="1">
          <a:blip r:embed="rId4">
            <a:alphaModFix/>
          </a:blip>
          <a:srcRect b="0" l="0" r="0" t="0"/>
          <a:stretch/>
        </p:blipFill>
        <p:spPr>
          <a:xfrm>
            <a:off x="6334125" y="2551807"/>
            <a:ext cx="5095875" cy="2535435"/>
          </a:xfrm>
          <a:prstGeom prst="rect">
            <a:avLst/>
          </a:prstGeom>
          <a:noFill/>
          <a:ln>
            <a:noFill/>
          </a:ln>
        </p:spPr>
      </p:pic>
      <p:pic>
        <p:nvPicPr>
          <p:cNvPr descr="image.png" id="435" name="Google Shape;435;p37"/>
          <p:cNvPicPr preferRelativeResize="0"/>
          <p:nvPr/>
        </p:nvPicPr>
        <p:blipFill rotWithShape="1">
          <a:blip r:embed="rId5">
            <a:alphaModFix/>
          </a:blip>
          <a:srcRect b="0" l="0" r="0" t="0"/>
          <a:stretch/>
        </p:blipFill>
        <p:spPr>
          <a:xfrm>
            <a:off x="1733550" y="4469010"/>
            <a:ext cx="1485900" cy="400050"/>
          </a:xfrm>
          <a:prstGeom prst="rect">
            <a:avLst/>
          </a:prstGeom>
          <a:noFill/>
          <a:ln>
            <a:noFill/>
          </a:ln>
        </p:spPr>
      </p:pic>
      <p:pic>
        <p:nvPicPr>
          <p:cNvPr descr="image.png" id="436" name="Google Shape;436;p37"/>
          <p:cNvPicPr preferRelativeResize="0"/>
          <p:nvPr/>
        </p:nvPicPr>
        <p:blipFill rotWithShape="1">
          <a:blip r:embed="rId6">
            <a:alphaModFix/>
          </a:blip>
          <a:srcRect b="0" l="0" r="0" t="0"/>
          <a:stretch/>
        </p:blipFill>
        <p:spPr>
          <a:xfrm>
            <a:off x="3409950" y="4469010"/>
            <a:ext cx="1476375" cy="400050"/>
          </a:xfrm>
          <a:prstGeom prst="rect">
            <a:avLst/>
          </a:prstGeom>
          <a:noFill/>
          <a:ln>
            <a:noFill/>
          </a:ln>
        </p:spPr>
      </p:pic>
      <p:sp>
        <p:nvSpPr>
          <p:cNvPr id="437" name="Google Shape;437;p37"/>
          <p:cNvSpPr txBox="1"/>
          <p:nvPr/>
        </p:nvSpPr>
        <p:spPr>
          <a:xfrm>
            <a:off x="762000" y="2769840"/>
            <a:ext cx="50958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0"/>
              <a:buFont typeface="Arial"/>
              <a:buNone/>
            </a:pPr>
            <a:r>
              <a:rPr b="1" i="0" lang="en-US" sz="9000" u="none" cap="none" strike="noStrike">
                <a:solidFill>
                  <a:srgbClr val="2ECC71"/>
                </a:solidFill>
                <a:latin typeface="Open Sans"/>
                <a:ea typeface="Open Sans"/>
                <a:cs typeface="Open Sans"/>
                <a:sym typeface="Open Sans"/>
              </a:rPr>
              <a:t>0.6833</a:t>
            </a:r>
            <a:endParaRPr b="0" i="0" sz="1400" u="none" cap="none" strike="noStrike">
              <a:solidFill>
                <a:srgbClr val="000000"/>
              </a:solidFill>
              <a:latin typeface="Arial"/>
              <a:ea typeface="Arial"/>
              <a:cs typeface="Arial"/>
              <a:sym typeface="Arial"/>
            </a:endParaRPr>
          </a:p>
        </p:txBody>
      </p:sp>
      <p:sp>
        <p:nvSpPr>
          <p:cNvPr id="438" name="Google Shape;438;p37"/>
          <p:cNvSpPr txBox="1"/>
          <p:nvPr/>
        </p:nvSpPr>
        <p:spPr>
          <a:xfrm>
            <a:off x="762000" y="3912840"/>
            <a:ext cx="5095800" cy="277200"/>
          </a:xfrm>
          <a:prstGeom prst="rect">
            <a:avLst/>
          </a:prstGeom>
          <a:noFill/>
          <a:ln>
            <a:noFill/>
          </a:ln>
        </p:spPr>
        <p:txBody>
          <a:bodyPr anchorCtr="0" anchor="t" bIns="0" lIns="0" spcFirstLastPara="1" rIns="0" wrap="square" tIns="0">
            <a:spAutoFit/>
          </a:bodyPr>
          <a:lstStyle/>
          <a:p>
            <a:pPr indent="0" lvl="0" marL="0" marR="0" rtl="0" algn="ctr">
              <a:lnSpc>
                <a:spcPct val="159944"/>
              </a:lnSpc>
              <a:spcBef>
                <a:spcPts val="0"/>
              </a:spcBef>
              <a:spcAft>
                <a:spcPts val="0"/>
              </a:spcAft>
              <a:buClr>
                <a:srgbClr val="000000"/>
              </a:buClr>
              <a:buSzPts val="1800"/>
              <a:buFont typeface="Arial"/>
              <a:buNone/>
            </a:pPr>
            <a:r>
              <a:rPr b="1" i="0" lang="en-US" sz="1800" u="none" cap="none" strike="noStrike">
                <a:solidFill>
                  <a:srgbClr val="475569"/>
                </a:solidFill>
                <a:latin typeface="Open Sans"/>
                <a:ea typeface="Open Sans"/>
                <a:cs typeface="Open Sans"/>
                <a:sym typeface="Open Sans"/>
              </a:rPr>
              <a:t>Final Combined CCC</a:t>
            </a:r>
            <a:endParaRPr b="0" i="0" sz="1400" u="none" cap="none" strike="noStrike">
              <a:solidFill>
                <a:srgbClr val="000000"/>
              </a:solidFill>
              <a:latin typeface="Arial"/>
              <a:ea typeface="Arial"/>
              <a:cs typeface="Arial"/>
              <a:sym typeface="Arial"/>
            </a:endParaRPr>
          </a:p>
        </p:txBody>
      </p:sp>
      <p:sp>
        <p:nvSpPr>
          <p:cNvPr id="439" name="Google Shape;439;p37"/>
          <p:cNvSpPr txBox="1"/>
          <p:nvPr/>
        </p:nvSpPr>
        <p:spPr>
          <a:xfrm>
            <a:off x="6629400" y="2847082"/>
            <a:ext cx="4730700" cy="2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50"/>
              <a:buFont typeface="Arial"/>
              <a:buNone/>
            </a:pPr>
            <a:r>
              <a:rPr b="1" i="0" lang="en-US" sz="1650" u="none" cap="none" strike="noStrike">
                <a:solidFill>
                  <a:srgbClr val="1A1F3A"/>
                </a:solidFill>
                <a:latin typeface="Montserrat"/>
                <a:ea typeface="Montserrat"/>
                <a:cs typeface="Montserrat"/>
                <a:sym typeface="Montserrat"/>
              </a:rPr>
              <a:t>Project Statistics</a:t>
            </a:r>
            <a:endParaRPr b="0" i="0" sz="1400" u="none" cap="none" strike="noStrike">
              <a:solidFill>
                <a:srgbClr val="000000"/>
              </a:solidFill>
              <a:latin typeface="Arial"/>
              <a:ea typeface="Arial"/>
              <a:cs typeface="Arial"/>
              <a:sym typeface="Arial"/>
            </a:endParaRPr>
          </a:p>
        </p:txBody>
      </p:sp>
      <p:sp>
        <p:nvSpPr>
          <p:cNvPr id="440" name="Google Shape;440;p37"/>
          <p:cNvSpPr txBox="1"/>
          <p:nvPr/>
        </p:nvSpPr>
        <p:spPr>
          <a:xfrm>
            <a:off x="6629400" y="3256657"/>
            <a:ext cx="4505400" cy="207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Models Trained:</a:t>
            </a:r>
            <a:r>
              <a:rPr b="0" i="0" lang="en-US" sz="1350" u="none" cap="none" strike="noStrike">
                <a:solidFill>
                  <a:srgbClr val="475569"/>
                </a:solidFill>
                <a:latin typeface="Open Sans"/>
                <a:ea typeface="Open Sans"/>
                <a:cs typeface="Open Sans"/>
                <a:sym typeface="Open Sans"/>
              </a:rPr>
              <a:t> 5 (All iterations)</a:t>
            </a:r>
            <a:endParaRPr b="0" i="0" sz="1400" u="none" cap="none" strike="noStrike">
              <a:solidFill>
                <a:srgbClr val="000000"/>
              </a:solidFill>
              <a:latin typeface="Arial"/>
              <a:ea typeface="Arial"/>
              <a:cs typeface="Arial"/>
              <a:sym typeface="Arial"/>
            </a:endParaRPr>
          </a:p>
        </p:txBody>
      </p:sp>
      <p:sp>
        <p:nvSpPr>
          <p:cNvPr id="441" name="Google Shape;441;p37"/>
          <p:cNvSpPr txBox="1"/>
          <p:nvPr/>
        </p:nvSpPr>
        <p:spPr>
          <a:xfrm>
            <a:off x="6629400" y="3626197"/>
            <a:ext cx="4505400" cy="207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GPU Commitment:</a:t>
            </a:r>
            <a:r>
              <a:rPr b="0" i="0" lang="en-US" sz="1350" u="none" cap="none" strike="noStrike">
                <a:solidFill>
                  <a:srgbClr val="475569"/>
                </a:solidFill>
                <a:latin typeface="Open Sans"/>
                <a:ea typeface="Open Sans"/>
                <a:cs typeface="Open Sans"/>
                <a:sym typeface="Open Sans"/>
              </a:rPr>
              <a:t> ~10 Cumulative Hours</a:t>
            </a:r>
            <a:endParaRPr b="0" i="0" sz="1400" u="none" cap="none" strike="noStrike">
              <a:solidFill>
                <a:srgbClr val="000000"/>
              </a:solidFill>
              <a:latin typeface="Arial"/>
              <a:ea typeface="Arial"/>
              <a:cs typeface="Arial"/>
              <a:sym typeface="Arial"/>
            </a:endParaRPr>
          </a:p>
        </p:txBody>
      </p:sp>
      <p:sp>
        <p:nvSpPr>
          <p:cNvPr id="442" name="Google Shape;442;p37"/>
          <p:cNvSpPr txBox="1"/>
          <p:nvPr/>
        </p:nvSpPr>
        <p:spPr>
          <a:xfrm>
            <a:off x="6629400" y="3995737"/>
            <a:ext cx="4505400" cy="207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Ensemble:</a:t>
            </a:r>
            <a:r>
              <a:rPr b="0" i="0" lang="en-US" sz="1350" u="none" cap="none" strike="noStrike">
                <a:solidFill>
                  <a:srgbClr val="475569"/>
                </a:solidFill>
                <a:latin typeface="Open Sans"/>
                <a:ea typeface="Open Sans"/>
                <a:cs typeface="Open Sans"/>
                <a:sym typeface="Open Sans"/>
              </a:rPr>
              <a:t> 2-model (Generalist + Specialist)</a:t>
            </a:r>
            <a:endParaRPr b="0" i="0" sz="1400" u="none" cap="none" strike="noStrike">
              <a:solidFill>
                <a:srgbClr val="000000"/>
              </a:solidFill>
              <a:latin typeface="Arial"/>
              <a:ea typeface="Arial"/>
              <a:cs typeface="Arial"/>
              <a:sym typeface="Arial"/>
            </a:endParaRPr>
          </a:p>
        </p:txBody>
      </p:sp>
      <p:sp>
        <p:nvSpPr>
          <p:cNvPr id="443" name="Google Shape;443;p37"/>
          <p:cNvSpPr txBox="1"/>
          <p:nvPr/>
        </p:nvSpPr>
        <p:spPr>
          <a:xfrm>
            <a:off x="6629400" y="4365277"/>
            <a:ext cx="4505400" cy="207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Achievement:</a:t>
            </a:r>
            <a:r>
              <a:rPr b="0" i="0" lang="en-US" sz="1350" u="none" cap="none" strike="noStrike">
                <a:solidFill>
                  <a:srgbClr val="475569"/>
                </a:solidFill>
                <a:latin typeface="Open Sans"/>
                <a:ea typeface="Open Sans"/>
                <a:cs typeface="Open Sans"/>
                <a:sym typeface="Open Sans"/>
              </a:rPr>
              <a:t> +10.4% Above 0.62 Target</a:t>
            </a:r>
            <a:endParaRPr b="0" i="0" sz="1400" u="none" cap="none" strike="noStrike">
              <a:solidFill>
                <a:srgbClr val="000000"/>
              </a:solidFill>
              <a:latin typeface="Arial"/>
              <a:ea typeface="Arial"/>
              <a:cs typeface="Arial"/>
              <a:sym typeface="Arial"/>
            </a:endParaRPr>
          </a:p>
        </p:txBody>
      </p:sp>
      <p:sp>
        <p:nvSpPr>
          <p:cNvPr id="444" name="Google Shape;444;p37"/>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Comprehensive Results Summary</a:t>
            </a:r>
            <a:endParaRPr b="0" i="0" sz="1400" u="none" cap="none" strike="noStrike">
              <a:solidFill>
                <a:srgbClr val="000000"/>
              </a:solidFill>
              <a:latin typeface="Arial"/>
              <a:ea typeface="Arial"/>
              <a:cs typeface="Arial"/>
              <a:sym typeface="Arial"/>
            </a:endParaRPr>
          </a:p>
        </p:txBody>
      </p:sp>
      <p:sp>
        <p:nvSpPr>
          <p:cNvPr id="445" name="Google Shape;445;p37"/>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9" name="Shape 449"/>
        <p:cNvGrpSpPr/>
        <p:nvPr/>
      </p:nvGrpSpPr>
      <p:grpSpPr>
        <a:xfrm>
          <a:off x="0" y="0"/>
          <a:ext cx="0" cy="0"/>
          <a:chOff x="0" y="0"/>
          <a:chExt cx="0" cy="0"/>
        </a:xfrm>
      </p:grpSpPr>
      <p:pic>
        <p:nvPicPr>
          <p:cNvPr descr="image.png" id="450" name="Google Shape;450;p3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451" name="Google Shape;451;p38"/>
          <p:cNvPicPr preferRelativeResize="0"/>
          <p:nvPr/>
        </p:nvPicPr>
        <p:blipFill rotWithShape="1">
          <a:blip r:embed="rId4">
            <a:alphaModFix/>
          </a:blip>
          <a:srcRect b="0" l="0" r="0" t="0"/>
          <a:stretch/>
        </p:blipFill>
        <p:spPr>
          <a:xfrm>
            <a:off x="762000" y="1800225"/>
            <a:ext cx="5238750" cy="1924050"/>
          </a:xfrm>
          <a:prstGeom prst="rect">
            <a:avLst/>
          </a:prstGeom>
          <a:noFill/>
          <a:ln>
            <a:noFill/>
          </a:ln>
        </p:spPr>
      </p:pic>
      <p:pic>
        <p:nvPicPr>
          <p:cNvPr descr="image.png" id="452" name="Google Shape;452;p38"/>
          <p:cNvPicPr preferRelativeResize="0"/>
          <p:nvPr/>
        </p:nvPicPr>
        <p:blipFill rotWithShape="1">
          <a:blip r:embed="rId5">
            <a:alphaModFix/>
          </a:blip>
          <a:srcRect b="0" l="0" r="0" t="0"/>
          <a:stretch/>
        </p:blipFill>
        <p:spPr>
          <a:xfrm>
            <a:off x="6191250" y="1800225"/>
            <a:ext cx="5238750" cy="1924050"/>
          </a:xfrm>
          <a:prstGeom prst="rect">
            <a:avLst/>
          </a:prstGeom>
          <a:noFill/>
          <a:ln>
            <a:noFill/>
          </a:ln>
        </p:spPr>
      </p:pic>
      <p:pic>
        <p:nvPicPr>
          <p:cNvPr descr="image.png" id="453" name="Google Shape;453;p38"/>
          <p:cNvPicPr preferRelativeResize="0"/>
          <p:nvPr/>
        </p:nvPicPr>
        <p:blipFill rotWithShape="1">
          <a:blip r:embed="rId6">
            <a:alphaModFix/>
          </a:blip>
          <a:srcRect b="0" l="0" r="0" t="0"/>
          <a:stretch/>
        </p:blipFill>
        <p:spPr>
          <a:xfrm>
            <a:off x="762000" y="3914775"/>
            <a:ext cx="5238750" cy="1924050"/>
          </a:xfrm>
          <a:prstGeom prst="rect">
            <a:avLst/>
          </a:prstGeom>
          <a:noFill/>
          <a:ln>
            <a:noFill/>
          </a:ln>
        </p:spPr>
      </p:pic>
      <p:pic>
        <p:nvPicPr>
          <p:cNvPr descr="image.png" id="454" name="Google Shape;454;p38"/>
          <p:cNvPicPr preferRelativeResize="0"/>
          <p:nvPr/>
        </p:nvPicPr>
        <p:blipFill rotWithShape="1">
          <a:blip r:embed="rId5">
            <a:alphaModFix/>
          </a:blip>
          <a:srcRect b="0" l="0" r="0" t="0"/>
          <a:stretch/>
        </p:blipFill>
        <p:spPr>
          <a:xfrm>
            <a:off x="6191250" y="3914775"/>
            <a:ext cx="5238750" cy="1924050"/>
          </a:xfrm>
          <a:prstGeom prst="rect">
            <a:avLst/>
          </a:prstGeom>
          <a:noFill/>
          <a:ln>
            <a:noFill/>
          </a:ln>
        </p:spPr>
      </p:pic>
      <p:pic>
        <p:nvPicPr>
          <p:cNvPr descr="image.png" id="455" name="Google Shape;455;p38"/>
          <p:cNvPicPr preferRelativeResize="0"/>
          <p:nvPr/>
        </p:nvPicPr>
        <p:blipFill rotWithShape="1">
          <a:blip r:embed="rId7">
            <a:alphaModFix/>
          </a:blip>
          <a:srcRect b="0" l="0" r="0" t="0"/>
          <a:stretch/>
        </p:blipFill>
        <p:spPr>
          <a:xfrm>
            <a:off x="1009650" y="2047875"/>
            <a:ext cx="381000" cy="304800"/>
          </a:xfrm>
          <a:prstGeom prst="rect">
            <a:avLst/>
          </a:prstGeom>
          <a:noFill/>
          <a:ln>
            <a:noFill/>
          </a:ln>
        </p:spPr>
      </p:pic>
      <p:sp>
        <p:nvSpPr>
          <p:cNvPr id="456" name="Google Shape;456;p38"/>
          <p:cNvSpPr txBox="1"/>
          <p:nvPr/>
        </p:nvSpPr>
        <p:spPr>
          <a:xfrm>
            <a:off x="1009650" y="2495550"/>
            <a:ext cx="498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Deep Learning</a:t>
            </a:r>
            <a:endParaRPr b="0" i="0" sz="1400" u="none" cap="none" strike="noStrike">
              <a:solidFill>
                <a:srgbClr val="000000"/>
              </a:solidFill>
              <a:latin typeface="Arial"/>
              <a:ea typeface="Arial"/>
              <a:cs typeface="Arial"/>
              <a:sym typeface="Arial"/>
            </a:endParaRPr>
          </a:p>
        </p:txBody>
      </p:sp>
      <p:sp>
        <p:nvSpPr>
          <p:cNvPr id="457" name="Google Shape;457;p38"/>
          <p:cNvSpPr txBox="1"/>
          <p:nvPr/>
        </p:nvSpPr>
        <p:spPr>
          <a:xfrm>
            <a:off x="1009650" y="2867025"/>
            <a:ext cx="47436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475569"/>
                </a:solidFill>
                <a:latin typeface="Open Sans"/>
                <a:ea typeface="Open Sans"/>
                <a:cs typeface="Open Sans"/>
                <a:sym typeface="Open Sans"/>
              </a:rPr>
              <a:t>PyTorch 2.0+ Core Framework, Hugging Face Transformers, and RoBERTa-base (125M params).</a:t>
            </a:r>
            <a:endParaRPr b="0" i="0" sz="1400" u="none" cap="none" strike="noStrike">
              <a:solidFill>
                <a:srgbClr val="000000"/>
              </a:solidFill>
              <a:latin typeface="Arial"/>
              <a:ea typeface="Arial"/>
              <a:cs typeface="Arial"/>
              <a:sym typeface="Arial"/>
            </a:endParaRPr>
          </a:p>
        </p:txBody>
      </p:sp>
      <p:pic>
        <p:nvPicPr>
          <p:cNvPr descr="image.png" id="458" name="Google Shape;458;p38"/>
          <p:cNvPicPr preferRelativeResize="0"/>
          <p:nvPr/>
        </p:nvPicPr>
        <p:blipFill rotWithShape="1">
          <a:blip r:embed="rId8">
            <a:alphaModFix/>
          </a:blip>
          <a:srcRect b="0" l="0" r="0" t="0"/>
          <a:stretch/>
        </p:blipFill>
        <p:spPr>
          <a:xfrm>
            <a:off x="6438900" y="2047875"/>
            <a:ext cx="304800" cy="304800"/>
          </a:xfrm>
          <a:prstGeom prst="rect">
            <a:avLst/>
          </a:prstGeom>
          <a:noFill/>
          <a:ln>
            <a:noFill/>
          </a:ln>
        </p:spPr>
      </p:pic>
      <p:sp>
        <p:nvSpPr>
          <p:cNvPr id="459" name="Google Shape;459;p38"/>
          <p:cNvSpPr txBox="1"/>
          <p:nvPr/>
        </p:nvSpPr>
        <p:spPr>
          <a:xfrm>
            <a:off x="6438900" y="2495550"/>
            <a:ext cx="498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Infrastructure</a:t>
            </a:r>
            <a:endParaRPr b="0" i="0" sz="1400" u="none" cap="none" strike="noStrike">
              <a:solidFill>
                <a:srgbClr val="000000"/>
              </a:solidFill>
              <a:latin typeface="Arial"/>
              <a:ea typeface="Arial"/>
              <a:cs typeface="Arial"/>
              <a:sym typeface="Arial"/>
            </a:endParaRPr>
          </a:p>
        </p:txBody>
      </p:sp>
      <p:sp>
        <p:nvSpPr>
          <p:cNvPr id="460" name="Google Shape;460;p38"/>
          <p:cNvSpPr txBox="1"/>
          <p:nvPr/>
        </p:nvSpPr>
        <p:spPr>
          <a:xfrm>
            <a:off x="6438900" y="2867025"/>
            <a:ext cx="47436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475569"/>
                </a:solidFill>
                <a:latin typeface="Open Sans"/>
                <a:ea typeface="Open Sans"/>
                <a:cs typeface="Open Sans"/>
                <a:sym typeface="Open Sans"/>
              </a:rPr>
              <a:t>Google Colab Pro (A100 GPU, 40GB VRAM) using mixed precision (FP16) for accelerated training.</a:t>
            </a:r>
            <a:endParaRPr b="0" i="0" sz="1400" u="none" cap="none" strike="noStrike">
              <a:solidFill>
                <a:srgbClr val="000000"/>
              </a:solidFill>
              <a:latin typeface="Arial"/>
              <a:ea typeface="Arial"/>
              <a:cs typeface="Arial"/>
              <a:sym typeface="Arial"/>
            </a:endParaRPr>
          </a:p>
        </p:txBody>
      </p:sp>
      <p:pic>
        <p:nvPicPr>
          <p:cNvPr descr="image.png" id="461" name="Google Shape;461;p38"/>
          <p:cNvPicPr preferRelativeResize="0"/>
          <p:nvPr/>
        </p:nvPicPr>
        <p:blipFill rotWithShape="1">
          <a:blip r:embed="rId9">
            <a:alphaModFix/>
          </a:blip>
          <a:srcRect b="0" l="0" r="0" t="0"/>
          <a:stretch/>
        </p:blipFill>
        <p:spPr>
          <a:xfrm>
            <a:off x="1009650" y="4162425"/>
            <a:ext cx="304800" cy="304800"/>
          </a:xfrm>
          <a:prstGeom prst="rect">
            <a:avLst/>
          </a:prstGeom>
          <a:noFill/>
          <a:ln>
            <a:noFill/>
          </a:ln>
        </p:spPr>
      </p:pic>
      <p:sp>
        <p:nvSpPr>
          <p:cNvPr id="462" name="Google Shape;462;p38"/>
          <p:cNvSpPr txBox="1"/>
          <p:nvPr/>
        </p:nvSpPr>
        <p:spPr>
          <a:xfrm>
            <a:off x="1009650" y="4610100"/>
            <a:ext cx="498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Data &amp; Analytics</a:t>
            </a:r>
            <a:endParaRPr b="0" i="0" sz="1400" u="none" cap="none" strike="noStrike">
              <a:solidFill>
                <a:srgbClr val="000000"/>
              </a:solidFill>
              <a:latin typeface="Arial"/>
              <a:ea typeface="Arial"/>
              <a:cs typeface="Arial"/>
              <a:sym typeface="Arial"/>
            </a:endParaRPr>
          </a:p>
        </p:txBody>
      </p:sp>
      <p:sp>
        <p:nvSpPr>
          <p:cNvPr id="463" name="Google Shape;463;p38"/>
          <p:cNvSpPr txBox="1"/>
          <p:nvPr/>
        </p:nvSpPr>
        <p:spPr>
          <a:xfrm>
            <a:off x="1009650" y="4981575"/>
            <a:ext cx="47436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475569"/>
                </a:solidFill>
                <a:latin typeface="Open Sans"/>
                <a:ea typeface="Open Sans"/>
                <a:cs typeface="Open Sans"/>
                <a:sym typeface="Open Sans"/>
              </a:rPr>
              <a:t>pandas, numpy, scikit-learn for processing, and Custom Grid Search for ensemble optimization.</a:t>
            </a:r>
            <a:endParaRPr b="0" i="0" sz="1400" u="none" cap="none" strike="noStrike">
              <a:solidFill>
                <a:srgbClr val="000000"/>
              </a:solidFill>
              <a:latin typeface="Arial"/>
              <a:ea typeface="Arial"/>
              <a:cs typeface="Arial"/>
              <a:sym typeface="Arial"/>
            </a:endParaRPr>
          </a:p>
        </p:txBody>
      </p:sp>
      <p:pic>
        <p:nvPicPr>
          <p:cNvPr descr="image.png" id="464" name="Google Shape;464;p38"/>
          <p:cNvPicPr preferRelativeResize="0"/>
          <p:nvPr/>
        </p:nvPicPr>
        <p:blipFill rotWithShape="1">
          <a:blip r:embed="rId10">
            <a:alphaModFix/>
          </a:blip>
          <a:srcRect b="0" l="0" r="0" t="0"/>
          <a:stretch/>
        </p:blipFill>
        <p:spPr>
          <a:xfrm>
            <a:off x="6438900" y="4162425"/>
            <a:ext cx="342900" cy="304800"/>
          </a:xfrm>
          <a:prstGeom prst="rect">
            <a:avLst/>
          </a:prstGeom>
          <a:noFill/>
          <a:ln>
            <a:noFill/>
          </a:ln>
        </p:spPr>
      </p:pic>
      <p:sp>
        <p:nvSpPr>
          <p:cNvPr id="465" name="Google Shape;465;p38"/>
          <p:cNvSpPr txBox="1"/>
          <p:nvPr/>
        </p:nvSpPr>
        <p:spPr>
          <a:xfrm>
            <a:off x="6438900" y="4610100"/>
            <a:ext cx="498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Development</a:t>
            </a:r>
            <a:endParaRPr b="0" i="0" sz="1400" u="none" cap="none" strike="noStrike">
              <a:solidFill>
                <a:srgbClr val="000000"/>
              </a:solidFill>
              <a:latin typeface="Arial"/>
              <a:ea typeface="Arial"/>
              <a:cs typeface="Arial"/>
              <a:sym typeface="Arial"/>
            </a:endParaRPr>
          </a:p>
        </p:txBody>
      </p:sp>
      <p:sp>
        <p:nvSpPr>
          <p:cNvPr id="466" name="Google Shape;466;p38"/>
          <p:cNvSpPr txBox="1"/>
          <p:nvPr/>
        </p:nvSpPr>
        <p:spPr>
          <a:xfrm>
            <a:off x="6438900" y="4981575"/>
            <a:ext cx="47436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475569"/>
                </a:solidFill>
                <a:latin typeface="Open Sans"/>
                <a:ea typeface="Open Sans"/>
                <a:cs typeface="Open Sans"/>
                <a:sym typeface="Open Sans"/>
              </a:rPr>
              <a:t>Python 3.10+ Environment, Git + GitHub Version Control, and modular pipeline design.</a:t>
            </a:r>
            <a:endParaRPr b="0" i="0" sz="1400" u="none" cap="none" strike="noStrike">
              <a:solidFill>
                <a:srgbClr val="000000"/>
              </a:solidFill>
              <a:latin typeface="Arial"/>
              <a:ea typeface="Arial"/>
              <a:cs typeface="Arial"/>
              <a:sym typeface="Arial"/>
            </a:endParaRPr>
          </a:p>
        </p:txBody>
      </p:sp>
      <p:sp>
        <p:nvSpPr>
          <p:cNvPr id="467" name="Google Shape;467;p38"/>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Technical Stack &amp; Infrastructure</a:t>
            </a:r>
            <a:endParaRPr b="0" i="0" sz="1400" u="none" cap="none" strike="noStrike">
              <a:solidFill>
                <a:srgbClr val="000000"/>
              </a:solidFill>
              <a:latin typeface="Arial"/>
              <a:ea typeface="Arial"/>
              <a:cs typeface="Arial"/>
              <a:sym typeface="Arial"/>
            </a:endParaRPr>
          </a:p>
        </p:txBody>
      </p:sp>
      <p:sp>
        <p:nvSpPr>
          <p:cNvPr id="468" name="Google Shape;468;p38"/>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2" name="Shape 472"/>
        <p:cNvGrpSpPr/>
        <p:nvPr/>
      </p:nvGrpSpPr>
      <p:grpSpPr>
        <a:xfrm>
          <a:off x="0" y="0"/>
          <a:ext cx="0" cy="0"/>
          <a:chOff x="0" y="0"/>
          <a:chExt cx="0" cy="0"/>
        </a:xfrm>
      </p:grpSpPr>
      <p:pic>
        <p:nvPicPr>
          <p:cNvPr descr="image.png" id="473" name="Google Shape;473;p39"/>
          <p:cNvPicPr preferRelativeResize="0"/>
          <p:nvPr/>
        </p:nvPicPr>
        <p:blipFill rotWithShape="1">
          <a:blip r:embed="rId3">
            <a:alphaModFix/>
          </a:blip>
          <a:srcRect b="0" l="0" r="0" t="0"/>
          <a:stretch/>
        </p:blipFill>
        <p:spPr>
          <a:xfrm>
            <a:off x="571500" y="1911994"/>
            <a:ext cx="5286375" cy="1669405"/>
          </a:xfrm>
          <a:prstGeom prst="rect">
            <a:avLst/>
          </a:prstGeom>
          <a:noFill/>
          <a:ln>
            <a:noFill/>
          </a:ln>
        </p:spPr>
      </p:pic>
      <p:pic>
        <p:nvPicPr>
          <p:cNvPr descr="image.png" id="474" name="Google Shape;474;p39"/>
          <p:cNvPicPr preferRelativeResize="0"/>
          <p:nvPr/>
        </p:nvPicPr>
        <p:blipFill rotWithShape="1">
          <a:blip r:embed="rId4">
            <a:alphaModFix/>
          </a:blip>
          <a:srcRect b="0" l="0" r="0" t="0"/>
          <a:stretch/>
        </p:blipFill>
        <p:spPr>
          <a:xfrm>
            <a:off x="6334125" y="1911994"/>
            <a:ext cx="5286375" cy="1669405"/>
          </a:xfrm>
          <a:prstGeom prst="rect">
            <a:avLst/>
          </a:prstGeom>
          <a:noFill/>
          <a:ln>
            <a:noFill/>
          </a:ln>
        </p:spPr>
      </p:pic>
      <p:pic>
        <p:nvPicPr>
          <p:cNvPr descr="image.png" id="475" name="Google Shape;475;p39"/>
          <p:cNvPicPr preferRelativeResize="0"/>
          <p:nvPr/>
        </p:nvPicPr>
        <p:blipFill rotWithShape="1">
          <a:blip r:embed="rId5">
            <a:alphaModFix/>
          </a:blip>
          <a:srcRect b="0" l="0" r="0" t="0"/>
          <a:stretch/>
        </p:blipFill>
        <p:spPr>
          <a:xfrm>
            <a:off x="571500" y="4057650"/>
            <a:ext cx="5286375" cy="1669405"/>
          </a:xfrm>
          <a:prstGeom prst="rect">
            <a:avLst/>
          </a:prstGeom>
          <a:noFill/>
          <a:ln>
            <a:noFill/>
          </a:ln>
        </p:spPr>
      </p:pic>
      <p:pic>
        <p:nvPicPr>
          <p:cNvPr descr="image.png" id="476" name="Google Shape;476;p39"/>
          <p:cNvPicPr preferRelativeResize="0"/>
          <p:nvPr/>
        </p:nvPicPr>
        <p:blipFill rotWithShape="1">
          <a:blip r:embed="rId6">
            <a:alphaModFix/>
          </a:blip>
          <a:srcRect b="0" l="0" r="0" t="0"/>
          <a:stretch/>
        </p:blipFill>
        <p:spPr>
          <a:xfrm>
            <a:off x="6334125" y="4057650"/>
            <a:ext cx="5286375" cy="1669405"/>
          </a:xfrm>
          <a:prstGeom prst="rect">
            <a:avLst/>
          </a:prstGeom>
          <a:noFill/>
          <a:ln>
            <a:noFill/>
          </a:ln>
        </p:spPr>
      </p:pic>
      <p:sp>
        <p:nvSpPr>
          <p:cNvPr id="477" name="Google Shape;477;p39"/>
          <p:cNvSpPr txBox="1"/>
          <p:nvPr/>
        </p:nvSpPr>
        <p:spPr>
          <a:xfrm>
            <a:off x="866775" y="2409825"/>
            <a:ext cx="49305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E53E3E"/>
                </a:solidFill>
                <a:latin typeface="Open Sans"/>
                <a:ea typeface="Open Sans"/>
                <a:cs typeface="Open Sans"/>
                <a:sym typeface="Open Sans"/>
              </a:rPr>
              <a:t>Arousal Gap (38%)</a:t>
            </a:r>
            <a:endParaRPr b="0" i="0" sz="1400" u="none" cap="none" strike="noStrike">
              <a:solidFill>
                <a:srgbClr val="000000"/>
              </a:solidFill>
              <a:latin typeface="Arial"/>
              <a:ea typeface="Arial"/>
              <a:cs typeface="Arial"/>
              <a:sym typeface="Arial"/>
            </a:endParaRPr>
          </a:p>
        </p:txBody>
      </p:sp>
      <p:sp>
        <p:nvSpPr>
          <p:cNvPr id="478" name="Google Shape;478;p39"/>
          <p:cNvSpPr txBox="1"/>
          <p:nvPr/>
        </p:nvSpPr>
        <p:spPr>
          <a:xfrm>
            <a:off x="866775" y="2714625"/>
            <a:ext cx="46959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rgbClr val="444444"/>
                </a:solidFill>
                <a:latin typeface="Open Sans"/>
                <a:ea typeface="Open Sans"/>
                <a:cs typeface="Open Sans"/>
                <a:sym typeface="Open Sans"/>
              </a:rPr>
              <a:t>Solution:</a:t>
            </a:r>
            <a:r>
              <a:rPr b="0" i="0" lang="en-US" sz="1200" u="none" cap="none" strike="noStrike">
                <a:solidFill>
                  <a:srgbClr val="444444"/>
                </a:solidFill>
                <a:latin typeface="Open Sans"/>
                <a:ea typeface="Open Sans"/>
                <a:cs typeface="Open Sans"/>
                <a:sym typeface="Open Sans"/>
              </a:rPr>
              <a:t> Arousal-Specialized Model with 90% CCC loss weighting and weighted sampling for high-variation events.</a:t>
            </a:r>
            <a:endParaRPr b="0" i="0" sz="1400" u="none" cap="none" strike="noStrike">
              <a:solidFill>
                <a:srgbClr val="000000"/>
              </a:solidFill>
              <a:latin typeface="Arial"/>
              <a:ea typeface="Arial"/>
              <a:cs typeface="Arial"/>
              <a:sym typeface="Arial"/>
            </a:endParaRPr>
          </a:p>
        </p:txBody>
      </p:sp>
      <p:sp>
        <p:nvSpPr>
          <p:cNvPr id="479" name="Google Shape;479;p39"/>
          <p:cNvSpPr txBox="1"/>
          <p:nvPr/>
        </p:nvSpPr>
        <p:spPr>
          <a:xfrm>
            <a:off x="6629400" y="2409825"/>
            <a:ext cx="49305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B4FF5"/>
                </a:solidFill>
                <a:latin typeface="Open Sans"/>
                <a:ea typeface="Open Sans"/>
                <a:cs typeface="Open Sans"/>
                <a:sym typeface="Open Sans"/>
              </a:rPr>
              <a:t>Dimension Mismatch</a:t>
            </a:r>
            <a:endParaRPr b="0" i="0" sz="1400" u="none" cap="none" strike="noStrike">
              <a:solidFill>
                <a:srgbClr val="000000"/>
              </a:solidFill>
              <a:latin typeface="Arial"/>
              <a:ea typeface="Arial"/>
              <a:cs typeface="Arial"/>
              <a:sym typeface="Arial"/>
            </a:endParaRPr>
          </a:p>
        </p:txBody>
      </p:sp>
      <p:sp>
        <p:nvSpPr>
          <p:cNvPr id="480" name="Google Shape;480;p39"/>
          <p:cNvSpPr txBox="1"/>
          <p:nvPr/>
        </p:nvSpPr>
        <p:spPr>
          <a:xfrm>
            <a:off x="6629400" y="2714625"/>
            <a:ext cx="46959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rgbClr val="444444"/>
                </a:solidFill>
                <a:latin typeface="Open Sans"/>
                <a:ea typeface="Open Sans"/>
                <a:cs typeface="Open Sans"/>
                <a:sym typeface="Open Sans"/>
              </a:rPr>
              <a:t>Solution:</a:t>
            </a:r>
            <a:r>
              <a:rPr b="0" i="0" lang="en-US" sz="1200" u="none" cap="none" strike="noStrike">
                <a:solidFill>
                  <a:srgbClr val="444444"/>
                </a:solidFill>
                <a:latin typeface="Open Sans"/>
                <a:ea typeface="Open Sans"/>
                <a:cs typeface="Open Sans"/>
                <a:sym typeface="Open Sans"/>
              </a:rPr>
              <a:t> Implemented dynamic dimension handling with runtime feature slicing (863 ↔ 866 dims).</a:t>
            </a:r>
            <a:endParaRPr b="0" i="0" sz="1400" u="none" cap="none" strike="noStrike">
              <a:solidFill>
                <a:srgbClr val="000000"/>
              </a:solidFill>
              <a:latin typeface="Arial"/>
              <a:ea typeface="Arial"/>
              <a:cs typeface="Arial"/>
              <a:sym typeface="Arial"/>
            </a:endParaRPr>
          </a:p>
        </p:txBody>
      </p:sp>
      <p:sp>
        <p:nvSpPr>
          <p:cNvPr id="481" name="Google Shape;481;p39"/>
          <p:cNvSpPr txBox="1"/>
          <p:nvPr/>
        </p:nvSpPr>
        <p:spPr>
          <a:xfrm>
            <a:off x="866775" y="4555480"/>
            <a:ext cx="49305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B4FF5"/>
                </a:solidFill>
                <a:latin typeface="Open Sans"/>
                <a:ea typeface="Open Sans"/>
                <a:cs typeface="Open Sans"/>
                <a:sym typeface="Open Sans"/>
              </a:rPr>
              <a:t>Ensemble Noise</a:t>
            </a:r>
            <a:endParaRPr b="0" i="0" sz="1400" u="none" cap="none" strike="noStrike">
              <a:solidFill>
                <a:srgbClr val="000000"/>
              </a:solidFill>
              <a:latin typeface="Arial"/>
              <a:ea typeface="Arial"/>
              <a:cs typeface="Arial"/>
              <a:sym typeface="Arial"/>
            </a:endParaRPr>
          </a:p>
        </p:txBody>
      </p:sp>
      <p:sp>
        <p:nvSpPr>
          <p:cNvPr id="482" name="Google Shape;482;p39"/>
          <p:cNvSpPr txBox="1"/>
          <p:nvPr/>
        </p:nvSpPr>
        <p:spPr>
          <a:xfrm>
            <a:off x="866775" y="4860280"/>
            <a:ext cx="46959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rgbClr val="444444"/>
                </a:solidFill>
                <a:latin typeface="Open Sans"/>
                <a:ea typeface="Open Sans"/>
                <a:cs typeface="Open Sans"/>
                <a:sym typeface="Open Sans"/>
              </a:rPr>
              <a:t>Solution:</a:t>
            </a:r>
            <a:r>
              <a:rPr b="0" i="0" lang="en-US" sz="1200" u="none" cap="none" strike="noStrike">
                <a:solidFill>
                  <a:srgbClr val="444444"/>
                </a:solidFill>
                <a:latin typeface="Open Sans"/>
                <a:ea typeface="Open Sans"/>
                <a:cs typeface="Open Sans"/>
                <a:sym typeface="Open Sans"/>
              </a:rPr>
              <a:t> 2-model quality-over-quantity approach, removing weaker seeds (42, 123) that diluted overall performance.</a:t>
            </a:r>
            <a:endParaRPr b="0" i="0" sz="1400" u="none" cap="none" strike="noStrike">
              <a:solidFill>
                <a:srgbClr val="000000"/>
              </a:solidFill>
              <a:latin typeface="Arial"/>
              <a:ea typeface="Arial"/>
              <a:cs typeface="Arial"/>
              <a:sym typeface="Arial"/>
            </a:endParaRPr>
          </a:p>
        </p:txBody>
      </p:sp>
      <p:sp>
        <p:nvSpPr>
          <p:cNvPr id="483" name="Google Shape;483;p39"/>
          <p:cNvSpPr txBox="1"/>
          <p:nvPr/>
        </p:nvSpPr>
        <p:spPr>
          <a:xfrm>
            <a:off x="6629400" y="4555480"/>
            <a:ext cx="49305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B4FF5"/>
                </a:solidFill>
                <a:latin typeface="Open Sans"/>
                <a:ea typeface="Open Sans"/>
                <a:cs typeface="Open Sans"/>
                <a:sym typeface="Open Sans"/>
              </a:rPr>
              <a:t>Resource Constraints</a:t>
            </a:r>
            <a:endParaRPr b="0" i="0" sz="1400" u="none" cap="none" strike="noStrike">
              <a:solidFill>
                <a:srgbClr val="000000"/>
              </a:solidFill>
              <a:latin typeface="Arial"/>
              <a:ea typeface="Arial"/>
              <a:cs typeface="Arial"/>
              <a:sym typeface="Arial"/>
            </a:endParaRPr>
          </a:p>
        </p:txBody>
      </p:sp>
      <p:sp>
        <p:nvSpPr>
          <p:cNvPr id="484" name="Google Shape;484;p39"/>
          <p:cNvSpPr txBox="1"/>
          <p:nvPr/>
        </p:nvSpPr>
        <p:spPr>
          <a:xfrm>
            <a:off x="6629400" y="4860280"/>
            <a:ext cx="46959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rgbClr val="444444"/>
                </a:solidFill>
                <a:latin typeface="Open Sans"/>
                <a:ea typeface="Open Sans"/>
                <a:cs typeface="Open Sans"/>
                <a:sym typeface="Open Sans"/>
              </a:rPr>
              <a:t>Solution:</a:t>
            </a:r>
            <a:r>
              <a:rPr b="0" i="0" lang="en-US" sz="1200" u="none" cap="none" strike="noStrike">
                <a:solidFill>
                  <a:srgbClr val="444444"/>
                </a:solidFill>
                <a:latin typeface="Open Sans"/>
                <a:ea typeface="Open Sans"/>
                <a:cs typeface="Open Sans"/>
                <a:sym typeface="Open Sans"/>
              </a:rPr>
              <a:t> Leveraged A100 GPU infrastructure with optimized batch processing and gradient accumulation techniques.</a:t>
            </a:r>
            <a:endParaRPr b="0" i="0" sz="1400" u="none" cap="none" strike="noStrike">
              <a:solidFill>
                <a:srgbClr val="000000"/>
              </a:solidFill>
              <a:latin typeface="Arial"/>
              <a:ea typeface="Arial"/>
              <a:cs typeface="Arial"/>
              <a:sym typeface="Arial"/>
            </a:endParaRPr>
          </a:p>
        </p:txBody>
      </p:sp>
      <p:sp>
        <p:nvSpPr>
          <p:cNvPr id="485" name="Google Shape;485;p39"/>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Challenges &amp; Solutions</a:t>
            </a:r>
            <a:endParaRPr b="0" i="0" sz="1400" u="none" cap="none" strike="noStrike">
              <a:solidFill>
                <a:srgbClr val="000000"/>
              </a:solidFill>
              <a:latin typeface="Arial"/>
              <a:ea typeface="Arial"/>
              <a:cs typeface="Arial"/>
              <a:sym typeface="Arial"/>
            </a:endParaRPr>
          </a:p>
        </p:txBody>
      </p:sp>
      <p:sp>
        <p:nvSpPr>
          <p:cNvPr id="486" name="Google Shape;486;p39"/>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0" name="Shape 490"/>
        <p:cNvGrpSpPr/>
        <p:nvPr/>
      </p:nvGrpSpPr>
      <p:grpSpPr>
        <a:xfrm>
          <a:off x="0" y="0"/>
          <a:ext cx="0" cy="0"/>
          <a:chOff x="0" y="0"/>
          <a:chExt cx="0" cy="0"/>
        </a:xfrm>
      </p:grpSpPr>
      <p:pic>
        <p:nvPicPr>
          <p:cNvPr descr="image.png" id="491" name="Google Shape;491;p40"/>
          <p:cNvPicPr preferRelativeResize="0"/>
          <p:nvPr/>
        </p:nvPicPr>
        <p:blipFill rotWithShape="1">
          <a:blip r:embed="rId3">
            <a:alphaModFix/>
          </a:blip>
          <a:srcRect b="0" l="0" r="0" t="0"/>
          <a:stretch/>
        </p:blipFill>
        <p:spPr>
          <a:xfrm>
            <a:off x="75" y="0"/>
            <a:ext cx="12192000" cy="6858000"/>
          </a:xfrm>
          <a:prstGeom prst="rect">
            <a:avLst/>
          </a:prstGeom>
          <a:noFill/>
          <a:ln>
            <a:noFill/>
          </a:ln>
        </p:spPr>
      </p:pic>
      <p:pic>
        <p:nvPicPr>
          <p:cNvPr descr="image.png" id="492" name="Google Shape;492;p40"/>
          <p:cNvPicPr preferRelativeResize="0"/>
          <p:nvPr/>
        </p:nvPicPr>
        <p:blipFill rotWithShape="1">
          <a:blip r:embed="rId4">
            <a:alphaModFix/>
          </a:blip>
          <a:srcRect b="0" l="0" r="0" t="0"/>
          <a:stretch/>
        </p:blipFill>
        <p:spPr>
          <a:xfrm>
            <a:off x="762000" y="2638425"/>
            <a:ext cx="3429000" cy="2362200"/>
          </a:xfrm>
          <a:prstGeom prst="rect">
            <a:avLst/>
          </a:prstGeom>
          <a:noFill/>
          <a:ln>
            <a:noFill/>
          </a:ln>
        </p:spPr>
      </p:pic>
      <p:pic>
        <p:nvPicPr>
          <p:cNvPr descr="image.png" id="493" name="Google Shape;493;p40"/>
          <p:cNvPicPr preferRelativeResize="0"/>
          <p:nvPr/>
        </p:nvPicPr>
        <p:blipFill rotWithShape="1">
          <a:blip r:embed="rId5">
            <a:alphaModFix/>
          </a:blip>
          <a:srcRect b="0" l="0" r="0" t="0"/>
          <a:stretch/>
        </p:blipFill>
        <p:spPr>
          <a:xfrm>
            <a:off x="4381500" y="2638425"/>
            <a:ext cx="3429000" cy="2362200"/>
          </a:xfrm>
          <a:prstGeom prst="rect">
            <a:avLst/>
          </a:prstGeom>
          <a:noFill/>
          <a:ln>
            <a:noFill/>
          </a:ln>
        </p:spPr>
      </p:pic>
      <p:pic>
        <p:nvPicPr>
          <p:cNvPr descr="image.png" id="494" name="Google Shape;494;p40"/>
          <p:cNvPicPr preferRelativeResize="0"/>
          <p:nvPr/>
        </p:nvPicPr>
        <p:blipFill rotWithShape="1">
          <a:blip r:embed="rId5">
            <a:alphaModFix/>
          </a:blip>
          <a:srcRect b="0" l="0" r="0" t="0"/>
          <a:stretch/>
        </p:blipFill>
        <p:spPr>
          <a:xfrm>
            <a:off x="8001000" y="2638425"/>
            <a:ext cx="3429000" cy="2362200"/>
          </a:xfrm>
          <a:prstGeom prst="rect">
            <a:avLst/>
          </a:prstGeom>
          <a:noFill/>
          <a:ln>
            <a:noFill/>
          </a:ln>
        </p:spPr>
      </p:pic>
      <p:pic>
        <p:nvPicPr>
          <p:cNvPr descr="image.png" id="495" name="Google Shape;495;p40"/>
          <p:cNvPicPr preferRelativeResize="0"/>
          <p:nvPr/>
        </p:nvPicPr>
        <p:blipFill rotWithShape="1">
          <a:blip r:embed="rId6">
            <a:alphaModFix/>
          </a:blip>
          <a:srcRect b="0" l="0" r="0" t="0"/>
          <a:stretch/>
        </p:blipFill>
        <p:spPr>
          <a:xfrm>
            <a:off x="1057275" y="2933700"/>
            <a:ext cx="266700" cy="304800"/>
          </a:xfrm>
          <a:prstGeom prst="rect">
            <a:avLst/>
          </a:prstGeom>
          <a:noFill/>
          <a:ln>
            <a:noFill/>
          </a:ln>
        </p:spPr>
      </p:pic>
      <p:sp>
        <p:nvSpPr>
          <p:cNvPr id="496" name="Google Shape;496;p40"/>
          <p:cNvSpPr txBox="1"/>
          <p:nvPr/>
        </p:nvSpPr>
        <p:spPr>
          <a:xfrm>
            <a:off x="1057275" y="3429000"/>
            <a:ext cx="29805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Technical</a:t>
            </a:r>
            <a:endParaRPr b="0" i="0" sz="1400" u="none" cap="none" strike="noStrike">
              <a:solidFill>
                <a:srgbClr val="000000"/>
              </a:solidFill>
              <a:latin typeface="Arial"/>
              <a:ea typeface="Arial"/>
              <a:cs typeface="Arial"/>
              <a:sym typeface="Arial"/>
            </a:endParaRPr>
          </a:p>
        </p:txBody>
      </p:sp>
      <p:sp>
        <p:nvSpPr>
          <p:cNvPr id="497" name="Google Shape;497;p40"/>
          <p:cNvSpPr txBox="1"/>
          <p:nvPr/>
        </p:nvSpPr>
        <p:spPr>
          <a:xfrm>
            <a:off x="1057275" y="3648075"/>
            <a:ext cx="2838600" cy="10044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125"/>
              <a:buFont typeface="Arial"/>
              <a:buNone/>
            </a:pPr>
            <a:r>
              <a:rPr b="0" i="0" lang="en-US" sz="1125" u="none" cap="none" strike="noStrike">
                <a:solidFill>
                  <a:srgbClr val="475569"/>
                </a:solidFill>
                <a:latin typeface="Open Sans"/>
                <a:ea typeface="Open Sans"/>
                <a:cs typeface="Open Sans"/>
                <a:sym typeface="Open Sans"/>
              </a:rPr>
              <a:t>Dimension-specific optimization is 4.3% more powerful than generic multi-tasking. Loss engineering (90% CCC) is critical for agreement metrics.</a:t>
            </a:r>
            <a:endParaRPr b="0" i="0" sz="1400" u="none" cap="none" strike="noStrike">
              <a:solidFill>
                <a:srgbClr val="000000"/>
              </a:solidFill>
              <a:latin typeface="Arial"/>
              <a:ea typeface="Arial"/>
              <a:cs typeface="Arial"/>
              <a:sym typeface="Arial"/>
            </a:endParaRPr>
          </a:p>
        </p:txBody>
      </p:sp>
      <p:pic>
        <p:nvPicPr>
          <p:cNvPr descr="image.png" id="498" name="Google Shape;498;p40"/>
          <p:cNvPicPr preferRelativeResize="0"/>
          <p:nvPr/>
        </p:nvPicPr>
        <p:blipFill rotWithShape="1">
          <a:blip r:embed="rId7">
            <a:alphaModFix/>
          </a:blip>
          <a:srcRect b="0" l="0" r="0" t="0"/>
          <a:stretch/>
        </p:blipFill>
        <p:spPr>
          <a:xfrm>
            <a:off x="4676775" y="2933700"/>
            <a:ext cx="304800" cy="304800"/>
          </a:xfrm>
          <a:prstGeom prst="rect">
            <a:avLst/>
          </a:prstGeom>
          <a:noFill/>
          <a:ln>
            <a:noFill/>
          </a:ln>
        </p:spPr>
      </p:pic>
      <p:sp>
        <p:nvSpPr>
          <p:cNvPr id="499" name="Google Shape;499;p40"/>
          <p:cNvSpPr txBox="1"/>
          <p:nvPr/>
        </p:nvSpPr>
        <p:spPr>
          <a:xfrm>
            <a:off x="4676775" y="3429000"/>
            <a:ext cx="29805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Research</a:t>
            </a:r>
            <a:endParaRPr b="0" i="0" sz="1400" u="none" cap="none" strike="noStrike">
              <a:solidFill>
                <a:srgbClr val="000000"/>
              </a:solidFill>
              <a:latin typeface="Arial"/>
              <a:ea typeface="Arial"/>
              <a:cs typeface="Arial"/>
              <a:sym typeface="Arial"/>
            </a:endParaRPr>
          </a:p>
        </p:txBody>
      </p:sp>
      <p:sp>
        <p:nvSpPr>
          <p:cNvPr id="500" name="Google Shape;500;p40"/>
          <p:cNvSpPr txBox="1"/>
          <p:nvPr/>
        </p:nvSpPr>
        <p:spPr>
          <a:xfrm>
            <a:off x="4676775" y="3648075"/>
            <a:ext cx="2838600" cy="10044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125"/>
              <a:buFont typeface="Arial"/>
              <a:buNone/>
            </a:pPr>
            <a:r>
              <a:rPr b="0" i="0" lang="en-US" sz="1125" u="none" cap="none" strike="noStrike">
                <a:solidFill>
                  <a:srgbClr val="475569"/>
                </a:solidFill>
                <a:latin typeface="Open Sans"/>
                <a:ea typeface="Open Sans"/>
                <a:cs typeface="Open Sans"/>
                <a:sym typeface="Open Sans"/>
              </a:rPr>
              <a:t>Systematic multi-seed experimentation reduced variance by 12%. Ablation studies proved temporal features contribute 6% to overall accuracy.</a:t>
            </a:r>
            <a:endParaRPr b="0" i="0" sz="1400" u="none" cap="none" strike="noStrike">
              <a:solidFill>
                <a:srgbClr val="000000"/>
              </a:solidFill>
              <a:latin typeface="Arial"/>
              <a:ea typeface="Arial"/>
              <a:cs typeface="Arial"/>
              <a:sym typeface="Arial"/>
            </a:endParaRPr>
          </a:p>
        </p:txBody>
      </p:sp>
      <p:pic>
        <p:nvPicPr>
          <p:cNvPr descr="image.png" id="501" name="Google Shape;501;p40"/>
          <p:cNvPicPr preferRelativeResize="0"/>
          <p:nvPr/>
        </p:nvPicPr>
        <p:blipFill rotWithShape="1">
          <a:blip r:embed="rId8">
            <a:alphaModFix/>
          </a:blip>
          <a:srcRect b="0" l="0" r="0" t="0"/>
          <a:stretch/>
        </p:blipFill>
        <p:spPr>
          <a:xfrm>
            <a:off x="8296275" y="2933700"/>
            <a:ext cx="304800" cy="304800"/>
          </a:xfrm>
          <a:prstGeom prst="rect">
            <a:avLst/>
          </a:prstGeom>
          <a:noFill/>
          <a:ln>
            <a:noFill/>
          </a:ln>
        </p:spPr>
      </p:pic>
      <p:sp>
        <p:nvSpPr>
          <p:cNvPr id="502" name="Google Shape;502;p40"/>
          <p:cNvSpPr txBox="1"/>
          <p:nvPr/>
        </p:nvSpPr>
        <p:spPr>
          <a:xfrm>
            <a:off x="8296275" y="3429000"/>
            <a:ext cx="29805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Management</a:t>
            </a:r>
            <a:endParaRPr b="0" i="0" sz="1400" u="none" cap="none" strike="noStrike">
              <a:solidFill>
                <a:srgbClr val="000000"/>
              </a:solidFill>
              <a:latin typeface="Arial"/>
              <a:ea typeface="Arial"/>
              <a:cs typeface="Arial"/>
              <a:sym typeface="Arial"/>
            </a:endParaRPr>
          </a:p>
        </p:txBody>
      </p:sp>
      <p:sp>
        <p:nvSpPr>
          <p:cNvPr id="503" name="Google Shape;503;p40"/>
          <p:cNvSpPr txBox="1"/>
          <p:nvPr/>
        </p:nvSpPr>
        <p:spPr>
          <a:xfrm>
            <a:off x="8296275" y="3648075"/>
            <a:ext cx="2838600" cy="10044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125"/>
              <a:buFont typeface="Arial"/>
              <a:buNone/>
            </a:pPr>
            <a:r>
              <a:rPr b="0" i="0" lang="en-US" sz="1125" u="none" cap="none" strike="noStrike">
                <a:solidFill>
                  <a:srgbClr val="475569"/>
                </a:solidFill>
                <a:latin typeface="Open Sans"/>
                <a:ea typeface="Open Sans"/>
                <a:cs typeface="Open Sans"/>
                <a:sym typeface="Open Sans"/>
              </a:rPr>
              <a:t>Timeline estimation is hard (15 months actual vs 4 weeks planned). Documentation is vital for reproducibility across research cycles.</a:t>
            </a:r>
            <a:endParaRPr b="0" i="0" sz="1400" u="none" cap="none" strike="noStrike">
              <a:solidFill>
                <a:srgbClr val="000000"/>
              </a:solidFill>
              <a:latin typeface="Arial"/>
              <a:ea typeface="Arial"/>
              <a:cs typeface="Arial"/>
              <a:sym typeface="Arial"/>
            </a:endParaRPr>
          </a:p>
        </p:txBody>
      </p:sp>
      <p:sp>
        <p:nvSpPr>
          <p:cNvPr id="504" name="Google Shape;504;p40"/>
          <p:cNvSpPr txBox="1"/>
          <p:nvPr/>
        </p:nvSpPr>
        <p:spPr>
          <a:xfrm>
            <a:off x="941225" y="576000"/>
            <a:ext cx="112014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Key Learnings &amp; Insights</a:t>
            </a:r>
            <a:endParaRPr b="0" i="0" sz="1400" u="none" cap="none" strike="noStrike">
              <a:solidFill>
                <a:srgbClr val="000000"/>
              </a:solidFill>
              <a:latin typeface="Arial"/>
              <a:ea typeface="Arial"/>
              <a:cs typeface="Arial"/>
              <a:sym typeface="Arial"/>
            </a:endParaRPr>
          </a:p>
        </p:txBody>
      </p:sp>
      <p:sp>
        <p:nvSpPr>
          <p:cNvPr id="505" name="Google Shape;505;p40"/>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9" name="Shape 509"/>
        <p:cNvGrpSpPr/>
        <p:nvPr/>
      </p:nvGrpSpPr>
      <p:grpSpPr>
        <a:xfrm>
          <a:off x="0" y="0"/>
          <a:ext cx="0" cy="0"/>
          <a:chOff x="0" y="0"/>
          <a:chExt cx="0" cy="0"/>
        </a:xfrm>
      </p:grpSpPr>
      <p:pic>
        <p:nvPicPr>
          <p:cNvPr descr="image.png" id="510" name="Google Shape;510;p41"/>
          <p:cNvPicPr preferRelativeResize="0"/>
          <p:nvPr/>
        </p:nvPicPr>
        <p:blipFill rotWithShape="1">
          <a:blip r:embed="rId3">
            <a:alphaModFix/>
          </a:blip>
          <a:srcRect b="0" l="0" r="0" t="0"/>
          <a:stretch/>
        </p:blipFill>
        <p:spPr>
          <a:xfrm>
            <a:off x="2095500" y="2052637"/>
            <a:ext cx="428625" cy="381000"/>
          </a:xfrm>
          <a:prstGeom prst="rect">
            <a:avLst/>
          </a:prstGeom>
          <a:noFill/>
          <a:ln>
            <a:noFill/>
          </a:ln>
        </p:spPr>
      </p:pic>
      <p:pic>
        <p:nvPicPr>
          <p:cNvPr descr="image.png" id="511" name="Google Shape;511;p41"/>
          <p:cNvPicPr preferRelativeResize="0"/>
          <p:nvPr/>
        </p:nvPicPr>
        <p:blipFill rotWithShape="1">
          <a:blip r:embed="rId4">
            <a:alphaModFix/>
          </a:blip>
          <a:srcRect b="0" l="0" r="0" t="0"/>
          <a:stretch/>
        </p:blipFill>
        <p:spPr>
          <a:xfrm>
            <a:off x="2095500" y="3398043"/>
            <a:ext cx="285750" cy="381000"/>
          </a:xfrm>
          <a:prstGeom prst="rect">
            <a:avLst/>
          </a:prstGeom>
          <a:noFill/>
          <a:ln>
            <a:noFill/>
          </a:ln>
        </p:spPr>
      </p:pic>
      <p:pic>
        <p:nvPicPr>
          <p:cNvPr descr="image.png" id="512" name="Google Shape;512;p41"/>
          <p:cNvPicPr preferRelativeResize="0"/>
          <p:nvPr/>
        </p:nvPicPr>
        <p:blipFill rotWithShape="1">
          <a:blip r:embed="rId5">
            <a:alphaModFix/>
          </a:blip>
          <a:srcRect b="0" l="0" r="0" t="0"/>
          <a:stretch/>
        </p:blipFill>
        <p:spPr>
          <a:xfrm>
            <a:off x="2095500" y="4879181"/>
            <a:ext cx="381000" cy="381000"/>
          </a:xfrm>
          <a:prstGeom prst="rect">
            <a:avLst/>
          </a:prstGeom>
          <a:noFill/>
          <a:ln>
            <a:noFill/>
          </a:ln>
        </p:spPr>
      </p:pic>
      <p:sp>
        <p:nvSpPr>
          <p:cNvPr id="513" name="Google Shape;513;p41"/>
          <p:cNvSpPr txBox="1"/>
          <p:nvPr/>
        </p:nvSpPr>
        <p:spPr>
          <a:xfrm>
            <a:off x="2714625" y="1971675"/>
            <a:ext cx="7115100" cy="2193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Target Exceeded</a:t>
            </a:r>
            <a:endParaRPr b="0" i="0" sz="1400" u="none" cap="none" strike="noStrike">
              <a:solidFill>
                <a:srgbClr val="000000"/>
              </a:solidFill>
              <a:latin typeface="Arial"/>
              <a:ea typeface="Arial"/>
              <a:cs typeface="Arial"/>
              <a:sym typeface="Arial"/>
            </a:endParaRPr>
          </a:p>
        </p:txBody>
      </p:sp>
      <p:sp>
        <p:nvSpPr>
          <p:cNvPr id="514" name="Google Shape;514;p41"/>
          <p:cNvSpPr txBox="1"/>
          <p:nvPr/>
        </p:nvSpPr>
        <p:spPr>
          <a:xfrm>
            <a:off x="2714625" y="2243137"/>
            <a:ext cx="7115100" cy="2193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Achieved CCC 0.6833, surpassing 0.62 target by 10.4% through systematic iteration.</a:t>
            </a:r>
            <a:endParaRPr b="0" i="0" sz="1400" u="none" cap="none" strike="noStrike">
              <a:solidFill>
                <a:srgbClr val="000000"/>
              </a:solidFill>
              <a:latin typeface="Arial"/>
              <a:ea typeface="Arial"/>
              <a:cs typeface="Arial"/>
              <a:sym typeface="Arial"/>
            </a:endParaRPr>
          </a:p>
        </p:txBody>
      </p:sp>
      <p:sp>
        <p:nvSpPr>
          <p:cNvPr id="515" name="Google Shape;515;p41"/>
          <p:cNvSpPr txBox="1"/>
          <p:nvPr/>
        </p:nvSpPr>
        <p:spPr>
          <a:xfrm>
            <a:off x="2571750" y="3181350"/>
            <a:ext cx="7572300" cy="2193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Key Innovation</a:t>
            </a:r>
            <a:endParaRPr b="0" i="0" sz="1400" u="none" cap="none" strike="noStrike">
              <a:solidFill>
                <a:srgbClr val="000000"/>
              </a:solidFill>
              <a:latin typeface="Arial"/>
              <a:ea typeface="Arial"/>
              <a:cs typeface="Arial"/>
              <a:sym typeface="Arial"/>
            </a:endParaRPr>
          </a:p>
        </p:txBody>
      </p:sp>
      <p:sp>
        <p:nvSpPr>
          <p:cNvPr id="516" name="Google Shape;516;p41"/>
          <p:cNvSpPr txBox="1"/>
          <p:nvPr/>
        </p:nvSpPr>
        <p:spPr>
          <a:xfrm>
            <a:off x="2571750" y="3452812"/>
            <a:ext cx="75723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Arousal-Specialized Model solved the 38% prediction gap by shifting loss weighting to 90% CCC.</a:t>
            </a:r>
            <a:endParaRPr b="0" i="0" sz="1400" u="none" cap="none" strike="noStrike">
              <a:solidFill>
                <a:srgbClr val="000000"/>
              </a:solidFill>
              <a:latin typeface="Arial"/>
              <a:ea typeface="Arial"/>
              <a:cs typeface="Arial"/>
              <a:sym typeface="Arial"/>
            </a:endParaRPr>
          </a:p>
        </p:txBody>
      </p:sp>
      <p:sp>
        <p:nvSpPr>
          <p:cNvPr id="517" name="Google Shape;517;p41"/>
          <p:cNvSpPr txBox="1"/>
          <p:nvPr/>
        </p:nvSpPr>
        <p:spPr>
          <a:xfrm>
            <a:off x="2667000" y="4662487"/>
            <a:ext cx="7477200" cy="2193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Ready for Submission</a:t>
            </a:r>
            <a:endParaRPr b="0" i="0" sz="1400" u="none" cap="none" strike="noStrike">
              <a:solidFill>
                <a:srgbClr val="000000"/>
              </a:solidFill>
              <a:latin typeface="Arial"/>
              <a:ea typeface="Arial"/>
              <a:cs typeface="Arial"/>
              <a:sym typeface="Arial"/>
            </a:endParaRPr>
          </a:p>
        </p:txBody>
      </p:sp>
      <p:sp>
        <p:nvSpPr>
          <p:cNvPr id="518" name="Google Shape;518;p41"/>
          <p:cNvSpPr txBox="1"/>
          <p:nvPr/>
        </p:nvSpPr>
        <p:spPr>
          <a:xfrm>
            <a:off x="2667000" y="4933950"/>
            <a:ext cx="74772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Production-grade pipeline with dynamic dimension handling is finalized for SemEval 2026.</a:t>
            </a:r>
            <a:endParaRPr b="0" i="0" sz="1400" u="none" cap="none" strike="noStrike">
              <a:solidFill>
                <a:srgbClr val="000000"/>
              </a:solidFill>
              <a:latin typeface="Arial"/>
              <a:ea typeface="Arial"/>
              <a:cs typeface="Arial"/>
              <a:sym typeface="Arial"/>
            </a:endParaRPr>
          </a:p>
        </p:txBody>
      </p:sp>
      <p:sp>
        <p:nvSpPr>
          <p:cNvPr id="519" name="Google Shape;519;p41"/>
          <p:cNvSpPr txBox="1"/>
          <p:nvPr/>
        </p:nvSpPr>
        <p:spPr>
          <a:xfrm>
            <a:off x="967775" y="576000"/>
            <a:ext cx="117072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Conclusion</a:t>
            </a:r>
            <a:endParaRPr b="0" i="0" sz="1400" u="none" cap="none" strike="noStrike">
              <a:solidFill>
                <a:srgbClr val="000000"/>
              </a:solidFill>
              <a:latin typeface="Arial"/>
              <a:ea typeface="Arial"/>
              <a:cs typeface="Arial"/>
              <a:sym typeface="Arial"/>
            </a:endParaRPr>
          </a:p>
        </p:txBody>
      </p:sp>
      <p:sp>
        <p:nvSpPr>
          <p:cNvPr id="520" name="Google Shape;520;p41"/>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F3A"/>
        </a:solidFill>
      </p:bgPr>
    </p:bg>
    <p:spTree>
      <p:nvGrpSpPr>
        <p:cNvPr id="113" name="Shape 113"/>
        <p:cNvGrpSpPr/>
        <p:nvPr/>
      </p:nvGrpSpPr>
      <p:grpSpPr>
        <a:xfrm>
          <a:off x="0" y="0"/>
          <a:ext cx="0" cy="0"/>
          <a:chOff x="0" y="0"/>
          <a:chExt cx="0" cy="0"/>
        </a:xfrm>
      </p:grpSpPr>
      <p:pic>
        <p:nvPicPr>
          <p:cNvPr descr="image.png" id="114" name="Google Shape;114;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5" name="Google Shape;115;p15"/>
          <p:cNvSpPr txBox="1"/>
          <p:nvPr/>
        </p:nvSpPr>
        <p:spPr>
          <a:xfrm>
            <a:off x="762000" y="1840706"/>
            <a:ext cx="10668000" cy="219300"/>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rgbClr val="4A90E2"/>
                </a:solidFill>
                <a:latin typeface="Open Sans"/>
                <a:ea typeface="Open Sans"/>
                <a:cs typeface="Open Sans"/>
                <a:sym typeface="Open Sans"/>
              </a:rPr>
              <a:t>PART I:</a:t>
            </a:r>
            <a:endParaRPr b="0" i="0" sz="1400" u="none" cap="none" strike="noStrike">
              <a:solidFill>
                <a:srgbClr val="000000"/>
              </a:solidFill>
              <a:latin typeface="Arial"/>
              <a:ea typeface="Arial"/>
              <a:cs typeface="Arial"/>
              <a:sym typeface="Arial"/>
            </a:endParaRPr>
          </a:p>
        </p:txBody>
      </p:sp>
      <p:sp>
        <p:nvSpPr>
          <p:cNvPr id="116" name="Google Shape;116;p15"/>
          <p:cNvSpPr txBox="1"/>
          <p:nvPr/>
        </p:nvSpPr>
        <p:spPr>
          <a:xfrm>
            <a:off x="495300" y="2302668"/>
            <a:ext cx="112014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FFFFFF"/>
                </a:solidFill>
                <a:latin typeface="Montserrat"/>
                <a:ea typeface="Montserrat"/>
                <a:cs typeface="Montserrat"/>
                <a:sym typeface="Montserrat"/>
              </a:rPr>
              <a:t>Subtask 1: </a:t>
            </a:r>
            <a:endParaRPr b="0" i="0" sz="1400" u="none" cap="none" strike="noStrike">
              <a:solidFill>
                <a:srgbClr val="000000"/>
              </a:solidFill>
              <a:latin typeface="Arial"/>
              <a:ea typeface="Arial"/>
              <a:cs typeface="Arial"/>
              <a:sym typeface="Arial"/>
            </a:endParaRPr>
          </a:p>
        </p:txBody>
      </p:sp>
      <p:sp>
        <p:nvSpPr>
          <p:cNvPr id="117" name="Google Shape;117;p15"/>
          <p:cNvSpPr txBox="1"/>
          <p:nvPr/>
        </p:nvSpPr>
        <p:spPr>
          <a:xfrm>
            <a:off x="2286000" y="4074318"/>
            <a:ext cx="7620000" cy="2772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FFFFFF"/>
                </a:solidFill>
                <a:latin typeface="Open Sans"/>
                <a:ea typeface="Open Sans"/>
                <a:cs typeface="Open Sans"/>
                <a:sym typeface="Open Sans"/>
              </a:rPr>
              <a:t>content</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5381625" y="5141118"/>
            <a:ext cx="1428900" cy="573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p15"/>
          <p:cNvSpPr txBox="1"/>
          <p:nvPr/>
        </p:nvSpPr>
        <p:spPr>
          <a:xfrm>
            <a:off x="4957000" y="5595950"/>
            <a:ext cx="2394000" cy="877200"/>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chemeClr val="lt1"/>
                </a:solidFill>
                <a:latin typeface="Open Sans"/>
                <a:ea typeface="Open Sans"/>
                <a:cs typeface="Open Sans"/>
                <a:sym typeface="Open Sans"/>
              </a:rPr>
              <a:t>Rostislav SVITSOV</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chemeClr val="lt1"/>
                </a:solidFill>
                <a:latin typeface="Open Sans"/>
                <a:ea typeface="Open Sans"/>
                <a:cs typeface="Open Sans"/>
                <a:sym typeface="Open Sans"/>
              </a:rPr>
              <a:t>(Subtask 1)</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rgbClr val="000000"/>
              </a:buClr>
              <a:buSzPts val="1425"/>
              <a:buFont typeface="Arial"/>
              <a:buNone/>
            </a:pPr>
            <a:r>
              <a:t/>
            </a:r>
            <a:endParaRPr b="0" i="0" sz="1425" u="none" cap="none" strike="noStrike">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4" name="Shape 524"/>
        <p:cNvGrpSpPr/>
        <p:nvPr/>
      </p:nvGrpSpPr>
      <p:grpSpPr>
        <a:xfrm>
          <a:off x="0" y="0"/>
          <a:ext cx="0" cy="0"/>
          <a:chOff x="0" y="0"/>
          <a:chExt cx="0" cy="0"/>
        </a:xfrm>
      </p:grpSpPr>
      <p:pic>
        <p:nvPicPr>
          <p:cNvPr descr="image.png" id="525" name="Google Shape;525;p42"/>
          <p:cNvPicPr preferRelativeResize="0"/>
          <p:nvPr/>
        </p:nvPicPr>
        <p:blipFill rotWithShape="1">
          <a:blip r:embed="rId3">
            <a:alphaModFix/>
          </a:blip>
          <a:srcRect b="0" l="0" r="0" t="0"/>
          <a:stretch/>
        </p:blipFill>
        <p:spPr>
          <a:xfrm>
            <a:off x="59525" y="0"/>
            <a:ext cx="12192000" cy="6858000"/>
          </a:xfrm>
          <a:prstGeom prst="rect">
            <a:avLst/>
          </a:prstGeom>
          <a:noFill/>
          <a:ln>
            <a:noFill/>
          </a:ln>
        </p:spPr>
      </p:pic>
      <p:pic>
        <p:nvPicPr>
          <p:cNvPr descr="image.png" id="526" name="Google Shape;526;p42"/>
          <p:cNvPicPr preferRelativeResize="0"/>
          <p:nvPr/>
        </p:nvPicPr>
        <p:blipFill rotWithShape="1">
          <a:blip r:embed="rId4">
            <a:alphaModFix/>
          </a:blip>
          <a:srcRect b="0" l="0" r="0" t="0"/>
          <a:stretch/>
        </p:blipFill>
        <p:spPr>
          <a:xfrm>
            <a:off x="762000" y="2325141"/>
            <a:ext cx="5095875" cy="2988766"/>
          </a:xfrm>
          <a:prstGeom prst="rect">
            <a:avLst/>
          </a:prstGeom>
          <a:noFill/>
          <a:ln>
            <a:noFill/>
          </a:ln>
        </p:spPr>
      </p:pic>
      <p:pic>
        <p:nvPicPr>
          <p:cNvPr descr="image.png" id="527" name="Google Shape;527;p42"/>
          <p:cNvPicPr preferRelativeResize="0"/>
          <p:nvPr/>
        </p:nvPicPr>
        <p:blipFill rotWithShape="1">
          <a:blip r:embed="rId5">
            <a:alphaModFix/>
          </a:blip>
          <a:srcRect b="0" l="0" r="0" t="0"/>
          <a:stretch/>
        </p:blipFill>
        <p:spPr>
          <a:xfrm>
            <a:off x="6334125" y="2325141"/>
            <a:ext cx="5095875" cy="2988766"/>
          </a:xfrm>
          <a:prstGeom prst="rect">
            <a:avLst/>
          </a:prstGeom>
          <a:noFill/>
          <a:ln>
            <a:noFill/>
          </a:ln>
        </p:spPr>
      </p:pic>
      <p:sp>
        <p:nvSpPr>
          <p:cNvPr id="528" name="Google Shape;528;p42"/>
          <p:cNvSpPr txBox="1"/>
          <p:nvPr/>
        </p:nvSpPr>
        <p:spPr>
          <a:xfrm>
            <a:off x="1057275" y="2658516"/>
            <a:ext cx="47307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Short-Term</a:t>
            </a:r>
            <a:endParaRPr b="0" i="0" sz="1400" u="none" cap="none" strike="noStrike">
              <a:solidFill>
                <a:srgbClr val="000000"/>
              </a:solidFill>
              <a:latin typeface="Arial"/>
              <a:ea typeface="Arial"/>
              <a:cs typeface="Arial"/>
              <a:sym typeface="Arial"/>
            </a:endParaRPr>
          </a:p>
        </p:txBody>
      </p:sp>
      <p:sp>
        <p:nvSpPr>
          <p:cNvPr id="529" name="Google Shape;529;p42"/>
          <p:cNvSpPr txBox="1"/>
          <p:nvPr/>
        </p:nvSpPr>
        <p:spPr>
          <a:xfrm>
            <a:off x="6629400" y="2658516"/>
            <a:ext cx="47307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Long-Term</a:t>
            </a:r>
            <a:endParaRPr b="0" i="0" sz="1400" u="none" cap="none" strike="noStrike">
              <a:solidFill>
                <a:srgbClr val="000000"/>
              </a:solidFill>
              <a:latin typeface="Arial"/>
              <a:ea typeface="Arial"/>
              <a:cs typeface="Arial"/>
              <a:sym typeface="Arial"/>
            </a:endParaRPr>
          </a:p>
        </p:txBody>
      </p:sp>
      <p:sp>
        <p:nvSpPr>
          <p:cNvPr id="530" name="Google Shape;530;p42"/>
          <p:cNvSpPr txBox="1"/>
          <p:nvPr/>
        </p:nvSpPr>
        <p:spPr>
          <a:xfrm>
            <a:off x="1371600" y="3029039"/>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531" name="Google Shape;531;p42"/>
          <p:cNvSpPr txBox="1"/>
          <p:nvPr/>
        </p:nvSpPr>
        <p:spPr>
          <a:xfrm>
            <a:off x="1371600" y="3672869"/>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532" name="Google Shape;532;p42"/>
          <p:cNvSpPr txBox="1"/>
          <p:nvPr/>
        </p:nvSpPr>
        <p:spPr>
          <a:xfrm>
            <a:off x="1521900" y="3029997"/>
            <a:ext cx="41244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Model Scaling:</a:t>
            </a:r>
            <a:r>
              <a:rPr b="0" i="0" lang="en-US" sz="1350" u="none" cap="none" strike="noStrike">
                <a:solidFill>
                  <a:srgbClr val="475569"/>
                </a:solidFill>
                <a:latin typeface="Open Sans"/>
                <a:ea typeface="Open Sans"/>
                <a:cs typeface="Open Sans"/>
                <a:sym typeface="Open Sans"/>
              </a:rPr>
              <a:t> Testing RoBERTa-large (355M params) for expected +2-3% gain.</a:t>
            </a:r>
            <a:endParaRPr b="0" i="0" sz="1400" u="none" cap="none" strike="noStrike">
              <a:solidFill>
                <a:srgbClr val="000000"/>
              </a:solidFill>
              <a:latin typeface="Arial"/>
              <a:ea typeface="Arial"/>
              <a:cs typeface="Arial"/>
              <a:sym typeface="Arial"/>
            </a:endParaRPr>
          </a:p>
        </p:txBody>
      </p:sp>
      <p:sp>
        <p:nvSpPr>
          <p:cNvPr id="533" name="Google Shape;533;p42"/>
          <p:cNvSpPr txBox="1"/>
          <p:nvPr/>
        </p:nvSpPr>
        <p:spPr>
          <a:xfrm>
            <a:off x="1581650" y="3725777"/>
            <a:ext cx="41244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Meta-Learning:</a:t>
            </a:r>
            <a:r>
              <a:rPr b="0" i="0" lang="en-US" sz="1350" u="none" cap="none" strike="noStrike">
                <a:solidFill>
                  <a:srgbClr val="475569"/>
                </a:solidFill>
                <a:latin typeface="Open Sans"/>
                <a:ea typeface="Open Sans"/>
                <a:cs typeface="Open Sans"/>
                <a:sym typeface="Open Sans"/>
              </a:rPr>
              <a:t> Advanced neural ensembles for dynamic user adaptation.</a:t>
            </a:r>
            <a:endParaRPr b="0" i="0" sz="1400" u="none" cap="none" strike="noStrike">
              <a:solidFill>
                <a:srgbClr val="000000"/>
              </a:solidFill>
              <a:latin typeface="Arial"/>
              <a:ea typeface="Arial"/>
              <a:cs typeface="Arial"/>
              <a:sym typeface="Arial"/>
            </a:endParaRPr>
          </a:p>
        </p:txBody>
      </p:sp>
      <p:sp>
        <p:nvSpPr>
          <p:cNvPr id="534" name="Google Shape;534;p42"/>
          <p:cNvSpPr txBox="1"/>
          <p:nvPr/>
        </p:nvSpPr>
        <p:spPr>
          <a:xfrm>
            <a:off x="6943725" y="3029039"/>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535" name="Google Shape;535;p42"/>
          <p:cNvSpPr txBox="1"/>
          <p:nvPr/>
        </p:nvSpPr>
        <p:spPr>
          <a:xfrm>
            <a:off x="7010400" y="3029991"/>
            <a:ext cx="41244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Multimodal Signals:</a:t>
            </a:r>
            <a:r>
              <a:rPr b="0" i="0" lang="en-US" sz="1350" u="none" cap="none" strike="noStrike">
                <a:solidFill>
                  <a:srgbClr val="475569"/>
                </a:solidFill>
                <a:latin typeface="Open Sans"/>
                <a:ea typeface="Open Sans"/>
                <a:cs typeface="Open Sans"/>
                <a:sym typeface="Open Sans"/>
              </a:rPr>
              <a:t> Integrating audio/video physiological data for energy activation.</a:t>
            </a:r>
            <a:endParaRPr b="0" i="0" sz="1400" u="none" cap="none" strike="noStrike">
              <a:solidFill>
                <a:srgbClr val="000000"/>
              </a:solidFill>
              <a:latin typeface="Arial"/>
              <a:ea typeface="Arial"/>
              <a:cs typeface="Arial"/>
              <a:sym typeface="Arial"/>
            </a:endParaRPr>
          </a:p>
        </p:txBody>
      </p:sp>
      <p:sp>
        <p:nvSpPr>
          <p:cNvPr id="536" name="Google Shape;536;p42"/>
          <p:cNvSpPr txBox="1"/>
          <p:nvPr/>
        </p:nvSpPr>
        <p:spPr>
          <a:xfrm>
            <a:off x="6943725" y="3672869"/>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537" name="Google Shape;537;p42"/>
          <p:cNvSpPr txBox="1"/>
          <p:nvPr/>
        </p:nvSpPr>
        <p:spPr>
          <a:xfrm>
            <a:off x="7010400" y="3673822"/>
            <a:ext cx="41244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Causal Modeling:</a:t>
            </a:r>
            <a:r>
              <a:rPr b="0" i="0" lang="en-US" sz="1350" u="none" cap="none" strike="noStrike">
                <a:solidFill>
                  <a:srgbClr val="475569"/>
                </a:solidFill>
                <a:latin typeface="Open Sans"/>
                <a:ea typeface="Open Sans"/>
                <a:cs typeface="Open Sans"/>
                <a:sym typeface="Open Sans"/>
              </a:rPr>
              <a:t> Identifying direct Text → Emotion causal relationships.</a:t>
            </a:r>
            <a:endParaRPr b="0" i="0" sz="1400" u="none" cap="none" strike="noStrike">
              <a:solidFill>
                <a:srgbClr val="000000"/>
              </a:solidFill>
              <a:latin typeface="Arial"/>
              <a:ea typeface="Arial"/>
              <a:cs typeface="Arial"/>
              <a:sym typeface="Arial"/>
            </a:endParaRPr>
          </a:p>
        </p:txBody>
      </p:sp>
      <p:sp>
        <p:nvSpPr>
          <p:cNvPr id="538" name="Google Shape;538;p42"/>
          <p:cNvSpPr txBox="1"/>
          <p:nvPr/>
        </p:nvSpPr>
        <p:spPr>
          <a:xfrm>
            <a:off x="6943725" y="4316700"/>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539" name="Google Shape;539;p42"/>
          <p:cNvSpPr txBox="1"/>
          <p:nvPr/>
        </p:nvSpPr>
        <p:spPr>
          <a:xfrm>
            <a:off x="7010400" y="4317652"/>
            <a:ext cx="41244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Real-time Inference:</a:t>
            </a:r>
            <a:r>
              <a:rPr b="0" i="0" lang="en-US" sz="1350" u="none" cap="none" strike="noStrike">
                <a:solidFill>
                  <a:srgbClr val="475569"/>
                </a:solidFill>
                <a:latin typeface="Open Sans"/>
                <a:ea typeface="Open Sans"/>
                <a:cs typeface="Open Sans"/>
                <a:sym typeface="Open Sans"/>
              </a:rPr>
              <a:t> Model quantization for &lt;100ms latency on mobile platforms.</a:t>
            </a:r>
            <a:endParaRPr b="0" i="0" sz="1400" u="none" cap="none" strike="noStrike">
              <a:solidFill>
                <a:srgbClr val="000000"/>
              </a:solidFill>
              <a:latin typeface="Arial"/>
              <a:ea typeface="Arial"/>
              <a:cs typeface="Arial"/>
              <a:sym typeface="Arial"/>
            </a:endParaRPr>
          </a:p>
        </p:txBody>
      </p:sp>
      <p:sp>
        <p:nvSpPr>
          <p:cNvPr id="540" name="Google Shape;540;p42"/>
          <p:cNvSpPr txBox="1"/>
          <p:nvPr/>
        </p:nvSpPr>
        <p:spPr>
          <a:xfrm>
            <a:off x="990600" y="576000"/>
            <a:ext cx="112014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Future Directions</a:t>
            </a:r>
            <a:endParaRPr b="0" i="0" sz="1400" u="none" cap="none" strike="noStrike">
              <a:solidFill>
                <a:srgbClr val="000000"/>
              </a:solidFill>
              <a:latin typeface="Arial"/>
              <a:ea typeface="Arial"/>
              <a:cs typeface="Arial"/>
              <a:sym typeface="Arial"/>
            </a:endParaRPr>
          </a:p>
        </p:txBody>
      </p:sp>
      <p:sp>
        <p:nvSpPr>
          <p:cNvPr id="541" name="Google Shape;541;p42"/>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descr="image.png" id="546" name="Google Shape;546;p4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47" name="Google Shape;547;p43"/>
          <p:cNvSpPr txBox="1"/>
          <p:nvPr/>
        </p:nvSpPr>
        <p:spPr>
          <a:xfrm>
            <a:off x="530066"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~Nov 2024</a:t>
            </a:r>
            <a:endParaRPr b="0" i="0" sz="1400" u="none" cap="none" strike="noStrike">
              <a:solidFill>
                <a:srgbClr val="000000"/>
              </a:solidFill>
              <a:latin typeface="Arial"/>
              <a:ea typeface="Arial"/>
              <a:cs typeface="Arial"/>
              <a:sym typeface="Arial"/>
            </a:endParaRPr>
          </a:p>
        </p:txBody>
      </p:sp>
      <p:sp>
        <p:nvSpPr>
          <p:cNvPr id="548" name="Google Shape;548;p43"/>
          <p:cNvSpPr txBox="1"/>
          <p:nvPr/>
        </p:nvSpPr>
        <p:spPr>
          <a:xfrm>
            <a:off x="571500" y="3889027"/>
            <a:ext cx="1657500" cy="138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EDA &amp; Baseline Design</a:t>
            </a:r>
            <a:endParaRPr b="0" i="0" sz="1400" u="none" cap="none" strike="noStrike">
              <a:solidFill>
                <a:srgbClr val="000000"/>
              </a:solidFill>
              <a:latin typeface="Arial"/>
              <a:ea typeface="Arial"/>
              <a:cs typeface="Arial"/>
              <a:sym typeface="Arial"/>
            </a:endParaRPr>
          </a:p>
        </p:txBody>
      </p:sp>
      <p:sp>
        <p:nvSpPr>
          <p:cNvPr id="549" name="Google Shape;549;p43"/>
          <p:cNvSpPr txBox="1"/>
          <p:nvPr/>
        </p:nvSpPr>
        <p:spPr>
          <a:xfrm>
            <a:off x="2408277"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~Dec 19</a:t>
            </a:r>
            <a:endParaRPr b="0" i="0" sz="1400" u="none" cap="none" strike="noStrike">
              <a:solidFill>
                <a:srgbClr val="000000"/>
              </a:solidFill>
              <a:latin typeface="Arial"/>
              <a:ea typeface="Arial"/>
              <a:cs typeface="Arial"/>
              <a:sym typeface="Arial"/>
            </a:endParaRPr>
          </a:p>
        </p:txBody>
      </p:sp>
      <p:sp>
        <p:nvSpPr>
          <p:cNvPr id="550" name="Google Shape;550;p43"/>
          <p:cNvSpPr txBox="1"/>
          <p:nvPr/>
        </p:nvSpPr>
        <p:spPr>
          <a:xfrm>
            <a:off x="2449710" y="3889027"/>
            <a:ext cx="1657500" cy="138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Grid Search / 0.63 CCC</a:t>
            </a:r>
            <a:endParaRPr b="0" i="0" sz="1400" u="none" cap="none" strike="noStrike">
              <a:solidFill>
                <a:srgbClr val="000000"/>
              </a:solidFill>
              <a:latin typeface="Arial"/>
              <a:ea typeface="Arial"/>
              <a:cs typeface="Arial"/>
              <a:sym typeface="Arial"/>
            </a:endParaRPr>
          </a:p>
        </p:txBody>
      </p:sp>
      <p:sp>
        <p:nvSpPr>
          <p:cNvPr id="551" name="Google Shape;551;p43"/>
          <p:cNvSpPr txBox="1"/>
          <p:nvPr/>
        </p:nvSpPr>
        <p:spPr>
          <a:xfrm>
            <a:off x="4281196"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~Dec 23</a:t>
            </a:r>
            <a:endParaRPr b="0" i="0" sz="1400" u="none" cap="none" strike="noStrike">
              <a:solidFill>
                <a:srgbClr val="000000"/>
              </a:solidFill>
              <a:latin typeface="Arial"/>
              <a:ea typeface="Arial"/>
              <a:cs typeface="Arial"/>
              <a:sym typeface="Arial"/>
            </a:endParaRPr>
          </a:p>
        </p:txBody>
      </p:sp>
      <p:sp>
        <p:nvSpPr>
          <p:cNvPr id="552" name="Google Shape;552;p43"/>
          <p:cNvSpPr txBox="1"/>
          <p:nvPr/>
        </p:nvSpPr>
        <p:spPr>
          <a:xfrm>
            <a:off x="4327921" y="3889027"/>
            <a:ext cx="1657500" cy="138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Specialist Dev / Aro Gap Study</a:t>
            </a:r>
            <a:endParaRPr b="0" i="0" sz="1400" u="none" cap="none" strike="noStrike">
              <a:solidFill>
                <a:srgbClr val="000000"/>
              </a:solidFill>
              <a:latin typeface="Arial"/>
              <a:ea typeface="Arial"/>
              <a:cs typeface="Arial"/>
              <a:sym typeface="Arial"/>
            </a:endParaRPr>
          </a:p>
        </p:txBody>
      </p:sp>
      <p:sp>
        <p:nvSpPr>
          <p:cNvPr id="553" name="Google Shape;553;p43"/>
          <p:cNvSpPr txBox="1"/>
          <p:nvPr/>
        </p:nvSpPr>
        <p:spPr>
          <a:xfrm>
            <a:off x="6164699"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~Dec 24</a:t>
            </a:r>
            <a:endParaRPr b="0" i="0" sz="1400" u="none" cap="none" strike="noStrike">
              <a:solidFill>
                <a:srgbClr val="000000"/>
              </a:solidFill>
              <a:latin typeface="Arial"/>
              <a:ea typeface="Arial"/>
              <a:cs typeface="Arial"/>
              <a:sym typeface="Arial"/>
            </a:endParaRPr>
          </a:p>
        </p:txBody>
      </p:sp>
      <p:sp>
        <p:nvSpPr>
          <p:cNvPr id="554" name="Google Shape;554;p43"/>
          <p:cNvSpPr txBox="1"/>
          <p:nvPr/>
        </p:nvSpPr>
        <p:spPr>
          <a:xfrm>
            <a:off x="6206132" y="3889027"/>
            <a:ext cx="1657500" cy="138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Optimal Weight Discovery</a:t>
            </a:r>
            <a:endParaRPr b="0" i="0" sz="1400" u="none" cap="none" strike="noStrike">
              <a:solidFill>
                <a:srgbClr val="000000"/>
              </a:solidFill>
              <a:latin typeface="Arial"/>
              <a:ea typeface="Arial"/>
              <a:cs typeface="Arial"/>
              <a:sym typeface="Arial"/>
            </a:endParaRPr>
          </a:p>
        </p:txBody>
      </p:sp>
      <p:sp>
        <p:nvSpPr>
          <p:cNvPr id="555" name="Google Shape;555;p43"/>
          <p:cNvSpPr txBox="1"/>
          <p:nvPr/>
        </p:nvSpPr>
        <p:spPr>
          <a:xfrm>
            <a:off x="8042910"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~Jan 7, 2026</a:t>
            </a:r>
            <a:endParaRPr b="0" i="0" sz="1400" u="none" cap="none" strike="noStrike">
              <a:solidFill>
                <a:srgbClr val="000000"/>
              </a:solidFill>
              <a:latin typeface="Arial"/>
              <a:ea typeface="Arial"/>
              <a:cs typeface="Arial"/>
              <a:sym typeface="Arial"/>
            </a:endParaRPr>
          </a:p>
        </p:txBody>
      </p:sp>
      <p:sp>
        <p:nvSpPr>
          <p:cNvPr id="556" name="Google Shape;556;p43"/>
          <p:cNvSpPr txBox="1"/>
          <p:nvPr/>
        </p:nvSpPr>
        <p:spPr>
          <a:xfrm>
            <a:off x="8084343" y="3889027"/>
            <a:ext cx="1657500" cy="138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46 User Prediction Pipeline</a:t>
            </a:r>
            <a:endParaRPr b="0" i="0" sz="1400" u="none" cap="none" strike="noStrike">
              <a:solidFill>
                <a:srgbClr val="000000"/>
              </a:solidFill>
              <a:latin typeface="Arial"/>
              <a:ea typeface="Arial"/>
              <a:cs typeface="Arial"/>
              <a:sym typeface="Arial"/>
            </a:endParaRPr>
          </a:p>
        </p:txBody>
      </p:sp>
      <p:sp>
        <p:nvSpPr>
          <p:cNvPr id="557" name="Google Shape;557;p43"/>
          <p:cNvSpPr txBox="1"/>
          <p:nvPr/>
        </p:nvSpPr>
        <p:spPr>
          <a:xfrm>
            <a:off x="9921120"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~Jan 13</a:t>
            </a:r>
            <a:endParaRPr b="0" i="0" sz="1400" u="none" cap="none" strike="noStrike">
              <a:solidFill>
                <a:srgbClr val="000000"/>
              </a:solidFill>
              <a:latin typeface="Arial"/>
              <a:ea typeface="Arial"/>
              <a:cs typeface="Arial"/>
              <a:sym typeface="Arial"/>
            </a:endParaRPr>
          </a:p>
        </p:txBody>
      </p:sp>
      <p:sp>
        <p:nvSpPr>
          <p:cNvPr id="558" name="Google Shape;558;p43"/>
          <p:cNvSpPr txBox="1"/>
          <p:nvPr/>
        </p:nvSpPr>
        <p:spPr>
          <a:xfrm>
            <a:off x="9962554" y="3889027"/>
            <a:ext cx="1657500" cy="3462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Documentation / Final Submission</a:t>
            </a:r>
            <a:endParaRPr b="0" i="0" sz="1400" u="none" cap="none" strike="noStrike">
              <a:solidFill>
                <a:srgbClr val="000000"/>
              </a:solidFill>
              <a:latin typeface="Arial"/>
              <a:ea typeface="Arial"/>
              <a:cs typeface="Arial"/>
              <a:sym typeface="Arial"/>
            </a:endParaRPr>
          </a:p>
        </p:txBody>
      </p:sp>
      <p:sp>
        <p:nvSpPr>
          <p:cNvPr id="559" name="Google Shape;559;p43"/>
          <p:cNvSpPr txBox="1"/>
          <p:nvPr/>
        </p:nvSpPr>
        <p:spPr>
          <a:xfrm>
            <a:off x="1016000" y="576000"/>
            <a:ext cx="116016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Project Lifecycle &amp; Key Milestones</a:t>
            </a:r>
            <a:endParaRPr b="0" i="0" sz="1400" u="none" cap="none" strike="noStrike">
              <a:solidFill>
                <a:srgbClr val="000000"/>
              </a:solidFill>
              <a:latin typeface="Arial"/>
              <a:ea typeface="Arial"/>
              <a:cs typeface="Arial"/>
              <a:sym typeface="Arial"/>
            </a:endParaRPr>
          </a:p>
        </p:txBody>
      </p:sp>
      <p:sp>
        <p:nvSpPr>
          <p:cNvPr id="560" name="Google Shape;560;p43"/>
          <p:cNvSpPr/>
          <p:nvPr/>
        </p:nvSpPr>
        <p:spPr>
          <a:xfrm>
            <a:off x="571500" y="3006923"/>
            <a:ext cx="11049000" cy="38100"/>
          </a:xfrm>
          <a:prstGeom prst="rect">
            <a:avLst/>
          </a:prstGeom>
          <a:solidFill>
            <a:srgbClr val="E2E8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1" name="Google Shape;561;p43"/>
          <p:cNvSpPr/>
          <p:nvPr/>
        </p:nvSpPr>
        <p:spPr>
          <a:xfrm>
            <a:off x="1304925"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43"/>
          <p:cNvSpPr/>
          <p:nvPr/>
        </p:nvSpPr>
        <p:spPr>
          <a:xfrm>
            <a:off x="3183135"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3" name="Google Shape;563;p43"/>
          <p:cNvSpPr/>
          <p:nvPr/>
        </p:nvSpPr>
        <p:spPr>
          <a:xfrm>
            <a:off x="5061346"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4" name="Google Shape;564;p43"/>
          <p:cNvSpPr/>
          <p:nvPr/>
        </p:nvSpPr>
        <p:spPr>
          <a:xfrm>
            <a:off x="6939557"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5" name="Google Shape;565;p43"/>
          <p:cNvSpPr/>
          <p:nvPr/>
        </p:nvSpPr>
        <p:spPr>
          <a:xfrm>
            <a:off x="8817768"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6" name="Google Shape;566;p43"/>
          <p:cNvSpPr/>
          <p:nvPr/>
        </p:nvSpPr>
        <p:spPr>
          <a:xfrm>
            <a:off x="10695979"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7" name="Google Shape;567;p43"/>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F3A"/>
        </a:solidFill>
      </p:bgPr>
    </p:bg>
    <p:spTree>
      <p:nvGrpSpPr>
        <p:cNvPr id="571" name="Shape 571"/>
        <p:cNvGrpSpPr/>
        <p:nvPr/>
      </p:nvGrpSpPr>
      <p:grpSpPr>
        <a:xfrm>
          <a:off x="0" y="0"/>
          <a:ext cx="0" cy="0"/>
          <a:chOff x="0" y="0"/>
          <a:chExt cx="0" cy="0"/>
        </a:xfrm>
      </p:grpSpPr>
      <p:pic>
        <p:nvPicPr>
          <p:cNvPr descr="image.png" id="572" name="Google Shape;572;p44"/>
          <p:cNvPicPr preferRelativeResize="0"/>
          <p:nvPr/>
        </p:nvPicPr>
        <p:blipFill rotWithShape="1">
          <a:blip r:embed="rId3">
            <a:alphaModFix/>
          </a:blip>
          <a:srcRect b="0" l="0" r="0" t="0"/>
          <a:stretch/>
        </p:blipFill>
        <p:spPr>
          <a:xfrm>
            <a:off x="27025" y="0"/>
            <a:ext cx="12192000" cy="6858000"/>
          </a:xfrm>
          <a:prstGeom prst="rect">
            <a:avLst/>
          </a:prstGeom>
          <a:noFill/>
          <a:ln>
            <a:noFill/>
          </a:ln>
        </p:spPr>
      </p:pic>
      <p:sp>
        <p:nvSpPr>
          <p:cNvPr id="573" name="Google Shape;573;p44"/>
          <p:cNvSpPr txBox="1"/>
          <p:nvPr/>
        </p:nvSpPr>
        <p:spPr>
          <a:xfrm>
            <a:off x="495300" y="1393031"/>
            <a:ext cx="11201400" cy="923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rgbClr val="FFFFFF"/>
                </a:solidFill>
                <a:latin typeface="Montserrat"/>
                <a:ea typeface="Montserrat"/>
                <a:cs typeface="Montserrat"/>
                <a:sym typeface="Montserrat"/>
              </a:rPr>
              <a:t>Questions?</a:t>
            </a:r>
            <a:endParaRPr b="0" i="0" sz="1400" u="none" cap="none" strike="noStrike">
              <a:solidFill>
                <a:srgbClr val="000000"/>
              </a:solidFill>
              <a:latin typeface="Arial"/>
              <a:ea typeface="Arial"/>
              <a:cs typeface="Arial"/>
              <a:sym typeface="Arial"/>
            </a:endParaRPr>
          </a:p>
        </p:txBody>
      </p:sp>
      <p:sp>
        <p:nvSpPr>
          <p:cNvPr id="574" name="Google Shape;574;p44"/>
          <p:cNvSpPr txBox="1"/>
          <p:nvPr/>
        </p:nvSpPr>
        <p:spPr>
          <a:xfrm>
            <a:off x="762000" y="2774156"/>
            <a:ext cx="10668000" cy="4002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2100"/>
              <a:buFont typeface="Arial"/>
              <a:buNone/>
            </a:pPr>
            <a:r>
              <a:rPr b="0" i="0" lang="en-US" sz="2100" u="none" cap="none" strike="noStrike">
                <a:solidFill>
                  <a:srgbClr val="FFFFFF"/>
                </a:solidFill>
                <a:latin typeface="Open Sans"/>
                <a:ea typeface="Open Sans"/>
                <a:cs typeface="Open Sans"/>
                <a:sym typeface="Open Sans"/>
              </a:rPr>
              <a:t>Thank you for your attention.</a:t>
            </a:r>
            <a:endParaRPr b="0" i="0" sz="1400" u="none" cap="none" strike="noStrike">
              <a:solidFill>
                <a:srgbClr val="000000"/>
              </a:solidFill>
              <a:latin typeface="Arial"/>
              <a:ea typeface="Arial"/>
              <a:cs typeface="Arial"/>
              <a:sym typeface="Arial"/>
            </a:endParaRPr>
          </a:p>
        </p:txBody>
      </p:sp>
      <p:sp>
        <p:nvSpPr>
          <p:cNvPr id="575" name="Google Shape;575;p44"/>
          <p:cNvSpPr/>
          <p:nvPr/>
        </p:nvSpPr>
        <p:spPr>
          <a:xfrm>
            <a:off x="5619750" y="3745706"/>
            <a:ext cx="952500" cy="381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6" name="Google Shape;576;p44"/>
          <p:cNvSpPr txBox="1"/>
          <p:nvPr/>
        </p:nvSpPr>
        <p:spPr>
          <a:xfrm>
            <a:off x="833425" y="5975443"/>
            <a:ext cx="10668000" cy="184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200"/>
              <a:buFont typeface="Arial"/>
              <a:buNone/>
            </a:pPr>
            <a:r>
              <a:rPr b="0" i="0" lang="en-US" sz="1200" u="none" cap="none" strike="noStrike">
                <a:solidFill>
                  <a:srgbClr val="FFFFFF"/>
                </a:solidFill>
                <a:latin typeface="Open Sans"/>
                <a:ea typeface="Open Sans"/>
                <a:cs typeface="Open Sans"/>
                <a:sym typeface="Open Sans"/>
              </a:rPr>
              <a:t>Télécom SudParis | SemEval 2026 TASK 2</a:t>
            </a:r>
            <a:endParaRPr b="0" i="0" sz="1400" u="none" cap="none" strike="noStrike">
              <a:solidFill>
                <a:srgbClr val="000000"/>
              </a:solidFill>
              <a:latin typeface="Arial"/>
              <a:ea typeface="Arial"/>
              <a:cs typeface="Arial"/>
              <a:sym typeface="Arial"/>
            </a:endParaRPr>
          </a:p>
        </p:txBody>
      </p:sp>
      <p:sp>
        <p:nvSpPr>
          <p:cNvPr id="577" name="Google Shape;577;p44"/>
          <p:cNvSpPr txBox="1"/>
          <p:nvPr/>
        </p:nvSpPr>
        <p:spPr>
          <a:xfrm>
            <a:off x="6635775" y="4441019"/>
            <a:ext cx="2267100" cy="548400"/>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rgbClr val="FFFFFF"/>
                </a:solidFill>
                <a:latin typeface="Open Sans"/>
                <a:ea typeface="Open Sans"/>
                <a:cs typeface="Open Sans"/>
                <a:sym typeface="Open Sans"/>
              </a:rPr>
              <a:t>Changyong </a:t>
            </a:r>
            <a:r>
              <a:rPr b="1" i="0" lang="en-US" sz="1425" u="none" cap="none" strike="noStrike">
                <a:solidFill>
                  <a:schemeClr val="lt1"/>
                </a:solidFill>
                <a:latin typeface="Open Sans"/>
                <a:ea typeface="Open Sans"/>
                <a:cs typeface="Open Sans"/>
                <a:sym typeface="Open Sans"/>
              </a:rPr>
              <a:t>Hyun</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chemeClr val="lt1"/>
                </a:solidFill>
                <a:latin typeface="Open Sans"/>
                <a:ea typeface="Open Sans"/>
                <a:cs typeface="Open Sans"/>
                <a:sym typeface="Open Sans"/>
              </a:rPr>
              <a:t>(Subtask 2a)</a:t>
            </a:r>
            <a:endParaRPr b="1" i="0" sz="1425" u="none" cap="none" strike="noStrike">
              <a:solidFill>
                <a:schemeClr val="lt1"/>
              </a:solidFill>
              <a:latin typeface="Open Sans"/>
              <a:ea typeface="Open Sans"/>
              <a:cs typeface="Open Sans"/>
              <a:sym typeface="Open Sans"/>
            </a:endParaRPr>
          </a:p>
        </p:txBody>
      </p:sp>
      <p:sp>
        <p:nvSpPr>
          <p:cNvPr id="578" name="Google Shape;578;p44"/>
          <p:cNvSpPr/>
          <p:nvPr/>
        </p:nvSpPr>
        <p:spPr>
          <a:xfrm>
            <a:off x="6118225" y="4687106"/>
            <a:ext cx="9600" cy="271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 name="Google Shape;579;p44"/>
          <p:cNvSpPr txBox="1"/>
          <p:nvPr/>
        </p:nvSpPr>
        <p:spPr>
          <a:xfrm>
            <a:off x="3135325" y="4441025"/>
            <a:ext cx="2394000" cy="877200"/>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chemeClr val="dk1"/>
              </a:buClr>
              <a:buSzPts val="1425"/>
              <a:buFont typeface="Arial"/>
              <a:buNone/>
            </a:pPr>
            <a:r>
              <a:rPr b="1" i="0" lang="en-US" sz="1425" u="none" cap="none" strike="noStrike">
                <a:solidFill>
                  <a:schemeClr val="lt1"/>
                </a:solidFill>
                <a:latin typeface="Open Sans"/>
                <a:ea typeface="Open Sans"/>
                <a:cs typeface="Open Sans"/>
                <a:sym typeface="Open Sans"/>
              </a:rPr>
              <a:t>Rostislav SVITSOV</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chemeClr val="dk1"/>
              </a:buClr>
              <a:buSzPts val="1425"/>
              <a:buFont typeface="Arial"/>
              <a:buNone/>
            </a:pPr>
            <a:r>
              <a:rPr b="1" i="0" lang="en-US" sz="1425" u="none" cap="none" strike="noStrike">
                <a:solidFill>
                  <a:schemeClr val="lt1"/>
                </a:solidFill>
                <a:latin typeface="Open Sans"/>
                <a:ea typeface="Open Sans"/>
                <a:cs typeface="Open Sans"/>
                <a:sym typeface="Open Sans"/>
              </a:rPr>
              <a:t>(Subtask 1)</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rgbClr val="000000"/>
              </a:buClr>
              <a:buSzPts val="1425"/>
              <a:buFont typeface="Arial"/>
              <a:buNone/>
            </a:pPr>
            <a:r>
              <a:t/>
            </a:r>
            <a:endParaRPr b="0" i="0" sz="1425" u="none" cap="none" strike="noStrike">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pic>
        <p:nvPicPr>
          <p:cNvPr descr="image.png" id="124" name="Google Shape;124;p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25" name="Google Shape;125;p16"/>
          <p:cNvPicPr preferRelativeResize="0"/>
          <p:nvPr/>
        </p:nvPicPr>
        <p:blipFill rotWithShape="1">
          <a:blip r:embed="rId4">
            <a:alphaModFix/>
          </a:blip>
          <a:srcRect b="0" l="0" r="0" t="0"/>
          <a:stretch/>
        </p:blipFill>
        <p:spPr>
          <a:xfrm>
            <a:off x="6334125" y="1819275"/>
            <a:ext cx="5095875" cy="4000500"/>
          </a:xfrm>
          <a:prstGeom prst="rect">
            <a:avLst/>
          </a:prstGeom>
          <a:noFill/>
          <a:ln>
            <a:noFill/>
          </a:ln>
        </p:spPr>
      </p:pic>
      <p:sp>
        <p:nvSpPr>
          <p:cNvPr id="126" name="Google Shape;126;p16"/>
          <p:cNvSpPr txBox="1"/>
          <p:nvPr/>
        </p:nvSpPr>
        <p:spPr>
          <a:xfrm>
            <a:off x="762000" y="2357437"/>
            <a:ext cx="53508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Identifying Linguistic Invariants</a:t>
            </a:r>
            <a:endParaRPr b="0" i="0" sz="1400" u="none" cap="none" strike="noStrike">
              <a:solidFill>
                <a:srgbClr val="000000"/>
              </a:solidFill>
              <a:latin typeface="Arial"/>
              <a:ea typeface="Arial"/>
              <a:cs typeface="Arial"/>
              <a:sym typeface="Arial"/>
            </a:endParaRPr>
          </a:p>
        </p:txBody>
      </p:sp>
      <p:sp>
        <p:nvSpPr>
          <p:cNvPr id="127" name="Google Shape;127;p16"/>
          <p:cNvSpPr txBox="1"/>
          <p:nvPr/>
        </p:nvSpPr>
        <p:spPr>
          <a:xfrm>
            <a:off x="762000" y="2767012"/>
            <a:ext cx="50958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The primary goal is to find universal markers of emotion that transcend individual writing styles.</a:t>
            </a:r>
            <a:endParaRPr b="0" i="0" sz="1400" u="none" cap="none" strike="noStrike">
              <a:solidFill>
                <a:srgbClr val="000000"/>
              </a:solidFill>
              <a:latin typeface="Arial"/>
              <a:ea typeface="Arial"/>
              <a:cs typeface="Arial"/>
              <a:sym typeface="Arial"/>
            </a:endParaRPr>
          </a:p>
        </p:txBody>
      </p:sp>
      <p:pic>
        <p:nvPicPr>
          <p:cNvPr descr="image.png" id="128" name="Google Shape;128;p16"/>
          <p:cNvPicPr preferRelativeResize="0"/>
          <p:nvPr/>
        </p:nvPicPr>
        <p:blipFill rotWithShape="1">
          <a:blip r:embed="rId5">
            <a:alphaModFix/>
          </a:blip>
          <a:srcRect b="0" l="0" r="0" t="0"/>
          <a:stretch/>
        </p:blipFill>
        <p:spPr>
          <a:xfrm>
            <a:off x="6334125" y="1819275"/>
            <a:ext cx="5095875" cy="4000500"/>
          </a:xfrm>
          <a:prstGeom prst="rect">
            <a:avLst/>
          </a:prstGeom>
          <a:noFill/>
          <a:ln>
            <a:noFill/>
          </a:ln>
        </p:spPr>
      </p:pic>
      <p:sp>
        <p:nvSpPr>
          <p:cNvPr id="129" name="Google Shape;129;p16"/>
          <p:cNvSpPr txBox="1"/>
          <p:nvPr/>
        </p:nvSpPr>
        <p:spPr>
          <a:xfrm>
            <a:off x="1076325" y="3498056"/>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130" name="Google Shape;130;p16"/>
          <p:cNvSpPr txBox="1"/>
          <p:nvPr/>
        </p:nvSpPr>
        <p:spPr>
          <a:xfrm>
            <a:off x="1143000" y="3500437"/>
            <a:ext cx="4714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Extraction of high-level semantic features using pre-trained Transformer backbones.</a:t>
            </a:r>
            <a:endParaRPr b="0" i="0" sz="1400" u="none" cap="none" strike="noStrike">
              <a:solidFill>
                <a:srgbClr val="000000"/>
              </a:solidFill>
              <a:latin typeface="Arial"/>
              <a:ea typeface="Arial"/>
              <a:cs typeface="Arial"/>
              <a:sym typeface="Arial"/>
            </a:endParaRPr>
          </a:p>
        </p:txBody>
      </p:sp>
      <p:sp>
        <p:nvSpPr>
          <p:cNvPr id="131" name="Google Shape;131;p16"/>
          <p:cNvSpPr txBox="1"/>
          <p:nvPr/>
        </p:nvSpPr>
        <p:spPr>
          <a:xfrm>
            <a:off x="1076325" y="4040981"/>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132" name="Google Shape;132;p16"/>
          <p:cNvSpPr txBox="1"/>
          <p:nvPr/>
        </p:nvSpPr>
        <p:spPr>
          <a:xfrm>
            <a:off x="1143000" y="4043362"/>
            <a:ext cx="4714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Zero-shot and Few-shot adaptation strategies for new users.</a:t>
            </a:r>
            <a:endParaRPr b="0" i="0" sz="1400" u="none" cap="none" strike="noStrike">
              <a:solidFill>
                <a:srgbClr val="000000"/>
              </a:solidFill>
              <a:latin typeface="Arial"/>
              <a:ea typeface="Arial"/>
              <a:cs typeface="Arial"/>
              <a:sym typeface="Arial"/>
            </a:endParaRPr>
          </a:p>
        </p:txBody>
      </p:sp>
      <p:sp>
        <p:nvSpPr>
          <p:cNvPr id="133" name="Google Shape;133;p16"/>
          <p:cNvSpPr txBox="1"/>
          <p:nvPr/>
        </p:nvSpPr>
        <p:spPr>
          <a:xfrm>
            <a:off x="1076325" y="4583906"/>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134" name="Google Shape;134;p16"/>
          <p:cNvSpPr txBox="1"/>
          <p:nvPr/>
        </p:nvSpPr>
        <p:spPr>
          <a:xfrm>
            <a:off x="1143000" y="4586287"/>
            <a:ext cx="4714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Contextual metadata integration to normalize cross-user variability.</a:t>
            </a:r>
            <a:endParaRPr b="0" i="0" sz="1400" u="none" cap="none" strike="noStrike">
              <a:solidFill>
                <a:srgbClr val="000000"/>
              </a:solidFill>
              <a:latin typeface="Arial"/>
              <a:ea typeface="Arial"/>
              <a:cs typeface="Arial"/>
              <a:sym typeface="Arial"/>
            </a:endParaRPr>
          </a:p>
        </p:txBody>
      </p:sp>
      <p:sp>
        <p:nvSpPr>
          <p:cNvPr id="135" name="Google Shape;135;p16"/>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Subtask 1: Cross-User Generalization</a:t>
            </a:r>
            <a:endParaRPr b="0" i="0" sz="1400" u="none" cap="none" strike="noStrike">
              <a:solidFill>
                <a:srgbClr val="000000"/>
              </a:solidFill>
              <a:latin typeface="Arial"/>
              <a:ea typeface="Arial"/>
              <a:cs typeface="Arial"/>
              <a:sym typeface="Arial"/>
            </a:endParaRPr>
          </a:p>
        </p:txBody>
      </p:sp>
      <p:sp>
        <p:nvSpPr>
          <p:cNvPr id="136" name="Google Shape;136;p16"/>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pic>
        <p:nvPicPr>
          <p:cNvPr descr="image.png" id="141" name="Google Shape;141;p1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42" name="Google Shape;142;p17"/>
          <p:cNvPicPr preferRelativeResize="0"/>
          <p:nvPr/>
        </p:nvPicPr>
        <p:blipFill rotWithShape="1">
          <a:blip r:embed="rId4">
            <a:alphaModFix/>
          </a:blip>
          <a:srcRect b="0" l="0" r="0" t="0"/>
          <a:stretch/>
        </p:blipFill>
        <p:spPr>
          <a:xfrm>
            <a:off x="762000" y="1819275"/>
            <a:ext cx="5095875" cy="4000500"/>
          </a:xfrm>
          <a:prstGeom prst="rect">
            <a:avLst/>
          </a:prstGeom>
          <a:noFill/>
          <a:ln>
            <a:noFill/>
          </a:ln>
        </p:spPr>
      </p:pic>
      <p:pic>
        <p:nvPicPr>
          <p:cNvPr descr="image.png" id="143" name="Google Shape;143;p17"/>
          <p:cNvPicPr preferRelativeResize="0"/>
          <p:nvPr/>
        </p:nvPicPr>
        <p:blipFill rotWithShape="1">
          <a:blip r:embed="rId5">
            <a:alphaModFix/>
          </a:blip>
          <a:srcRect b="0" l="0" r="0" t="0"/>
          <a:stretch/>
        </p:blipFill>
        <p:spPr>
          <a:xfrm>
            <a:off x="6334125" y="2686050"/>
            <a:ext cx="5095875" cy="1557337"/>
          </a:xfrm>
          <a:prstGeom prst="rect">
            <a:avLst/>
          </a:prstGeom>
          <a:noFill/>
          <a:ln>
            <a:noFill/>
          </a:ln>
        </p:spPr>
      </p:pic>
      <p:pic>
        <p:nvPicPr>
          <p:cNvPr descr="image.png" id="144" name="Google Shape;144;p17"/>
          <p:cNvPicPr preferRelativeResize="0"/>
          <p:nvPr/>
        </p:nvPicPr>
        <p:blipFill rotWithShape="1">
          <a:blip r:embed="rId6">
            <a:alphaModFix/>
          </a:blip>
          <a:srcRect b="0" l="0" r="0" t="0"/>
          <a:stretch/>
        </p:blipFill>
        <p:spPr>
          <a:xfrm>
            <a:off x="6334125" y="4386262"/>
            <a:ext cx="5095875" cy="1557337"/>
          </a:xfrm>
          <a:prstGeom prst="rect">
            <a:avLst/>
          </a:prstGeom>
          <a:noFill/>
          <a:ln>
            <a:noFill/>
          </a:ln>
        </p:spPr>
      </p:pic>
      <p:sp>
        <p:nvSpPr>
          <p:cNvPr id="145" name="Google Shape;145;p17"/>
          <p:cNvSpPr txBox="1"/>
          <p:nvPr/>
        </p:nvSpPr>
        <p:spPr>
          <a:xfrm>
            <a:off x="6334125" y="1552575"/>
            <a:ext cx="53508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Russell’s Circumplex Model</a:t>
            </a:r>
            <a:endParaRPr b="0" i="0" sz="1400" u="none" cap="none" strike="noStrike">
              <a:solidFill>
                <a:srgbClr val="000000"/>
              </a:solidFill>
              <a:latin typeface="Arial"/>
              <a:ea typeface="Arial"/>
              <a:cs typeface="Arial"/>
              <a:sym typeface="Arial"/>
            </a:endParaRPr>
          </a:p>
        </p:txBody>
      </p:sp>
      <p:sp>
        <p:nvSpPr>
          <p:cNvPr id="146" name="Google Shape;146;p17"/>
          <p:cNvSpPr txBox="1"/>
          <p:nvPr/>
        </p:nvSpPr>
        <p:spPr>
          <a:xfrm>
            <a:off x="6334125" y="1962150"/>
            <a:ext cx="50958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Affective states are represented across two orthogonal dimensions defining the complete emotional landscape.</a:t>
            </a:r>
            <a:endParaRPr b="0" i="0" sz="1400" u="none" cap="none" strike="noStrike">
              <a:solidFill>
                <a:srgbClr val="000000"/>
              </a:solidFill>
              <a:latin typeface="Arial"/>
              <a:ea typeface="Arial"/>
              <a:cs typeface="Arial"/>
              <a:sym typeface="Arial"/>
            </a:endParaRPr>
          </a:p>
        </p:txBody>
      </p:sp>
      <p:sp>
        <p:nvSpPr>
          <p:cNvPr id="147" name="Google Shape;147;p17"/>
          <p:cNvSpPr txBox="1"/>
          <p:nvPr/>
        </p:nvSpPr>
        <p:spPr>
          <a:xfrm>
            <a:off x="6581775" y="3057525"/>
            <a:ext cx="4657800" cy="8772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75569"/>
                </a:solidFill>
                <a:latin typeface="Open Sans"/>
                <a:ea typeface="Open Sans"/>
                <a:cs typeface="Open Sans"/>
                <a:sym typeface="Open Sans"/>
              </a:rPr>
              <a:t>Activation (Arousal):</a:t>
            </a:r>
            <a:r>
              <a:rPr b="0" i="0" lang="en-US" sz="1425" u="none" cap="none" strike="noStrike">
                <a:solidFill>
                  <a:srgbClr val="475569"/>
                </a:solidFill>
                <a:latin typeface="Open Sans"/>
                <a:ea typeface="Open Sans"/>
                <a:cs typeface="Open Sans"/>
                <a:sym typeface="Open Sans"/>
              </a:rPr>
              <a:t> Intensity level ranging from High Activation (Surprise, Fear) to Deactivation (Calm, Sadness).</a:t>
            </a:r>
            <a:endParaRPr b="0" i="0" sz="1400" u="none" cap="none" strike="noStrike">
              <a:solidFill>
                <a:srgbClr val="000000"/>
              </a:solidFill>
              <a:latin typeface="Arial"/>
              <a:ea typeface="Arial"/>
              <a:cs typeface="Arial"/>
              <a:sym typeface="Arial"/>
            </a:endParaRPr>
          </a:p>
        </p:txBody>
      </p:sp>
      <p:sp>
        <p:nvSpPr>
          <p:cNvPr id="148" name="Google Shape;148;p17"/>
          <p:cNvSpPr txBox="1"/>
          <p:nvPr/>
        </p:nvSpPr>
        <p:spPr>
          <a:xfrm>
            <a:off x="6581775" y="4757737"/>
            <a:ext cx="4657800" cy="8772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75569"/>
                </a:solidFill>
                <a:latin typeface="Open Sans"/>
                <a:ea typeface="Open Sans"/>
                <a:cs typeface="Open Sans"/>
                <a:sym typeface="Open Sans"/>
              </a:rPr>
              <a:t>Pleasantness (Valence):</a:t>
            </a:r>
            <a:r>
              <a:rPr b="0" i="0" lang="en-US" sz="1425" u="none" cap="none" strike="noStrike">
                <a:solidFill>
                  <a:srgbClr val="475569"/>
                </a:solidFill>
                <a:latin typeface="Open Sans"/>
                <a:ea typeface="Open Sans"/>
                <a:cs typeface="Open Sans"/>
                <a:sym typeface="Open Sans"/>
              </a:rPr>
              <a:t> Intrinsic attractiveness evaluation from Positive (Happiness) to Negative (Upset).</a:t>
            </a:r>
            <a:endParaRPr b="0" i="0" sz="1400" u="none" cap="none" strike="noStrike">
              <a:solidFill>
                <a:srgbClr val="000000"/>
              </a:solidFill>
              <a:latin typeface="Arial"/>
              <a:ea typeface="Arial"/>
              <a:cs typeface="Arial"/>
              <a:sym typeface="Arial"/>
            </a:endParaRPr>
          </a:p>
        </p:txBody>
      </p:sp>
      <p:sp>
        <p:nvSpPr>
          <p:cNvPr id="149" name="Google Shape;149;p17"/>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Mapping the Emotional Space</a:t>
            </a:r>
            <a:endParaRPr b="0" i="0" sz="1400" u="none" cap="none" strike="noStrike">
              <a:solidFill>
                <a:srgbClr val="000000"/>
              </a:solidFill>
              <a:latin typeface="Arial"/>
              <a:ea typeface="Arial"/>
              <a:cs typeface="Arial"/>
              <a:sym typeface="Arial"/>
            </a:endParaRPr>
          </a:p>
        </p:txBody>
      </p:sp>
      <p:sp>
        <p:nvSpPr>
          <p:cNvPr id="150" name="Google Shape;150;p17"/>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1" name="Google Shape;151;p17"/>
          <p:cNvPicPr preferRelativeResize="0"/>
          <p:nvPr/>
        </p:nvPicPr>
        <p:blipFill>
          <a:blip r:embed="rId7">
            <a:alphaModFix/>
          </a:blip>
          <a:stretch>
            <a:fillRect/>
          </a:stretch>
        </p:blipFill>
        <p:spPr>
          <a:xfrm>
            <a:off x="1114425" y="1552575"/>
            <a:ext cx="4391025" cy="439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 name="Shape 155"/>
        <p:cNvGrpSpPr/>
        <p:nvPr/>
      </p:nvGrpSpPr>
      <p:grpSpPr>
        <a:xfrm>
          <a:off x="0" y="0"/>
          <a:ext cx="0" cy="0"/>
          <a:chOff x="0" y="0"/>
          <a:chExt cx="0" cy="0"/>
        </a:xfrm>
      </p:grpSpPr>
      <p:pic>
        <p:nvPicPr>
          <p:cNvPr descr="image.png" id="156" name="Google Shape;156;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57" name="Google Shape;157;p18"/>
          <p:cNvPicPr preferRelativeResize="0"/>
          <p:nvPr/>
        </p:nvPicPr>
        <p:blipFill rotWithShape="1">
          <a:blip r:embed="rId4">
            <a:alphaModFix/>
          </a:blip>
          <a:srcRect b="0" l="0" r="0" t="0"/>
          <a:stretch/>
        </p:blipFill>
        <p:spPr>
          <a:xfrm>
            <a:off x="6334125" y="1215275"/>
            <a:ext cx="5095875" cy="1562100"/>
          </a:xfrm>
          <a:prstGeom prst="rect">
            <a:avLst/>
          </a:prstGeom>
          <a:noFill/>
          <a:ln>
            <a:noFill/>
          </a:ln>
        </p:spPr>
      </p:pic>
      <p:sp>
        <p:nvSpPr>
          <p:cNvPr id="158" name="Google Shape;158;p18"/>
          <p:cNvSpPr txBox="1"/>
          <p:nvPr/>
        </p:nvSpPr>
        <p:spPr>
          <a:xfrm>
            <a:off x="6553150" y="1393325"/>
            <a:ext cx="4657800" cy="1206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Raw longitudinal essays transformed into model-ready format with temporal features and user mappings. Pipeline ensures chronological integrity and handles missing data appropriately.</a:t>
            </a:r>
            <a:endParaRPr i="0" sz="1400" u="none" cap="none" strike="noStrike">
              <a:solidFill>
                <a:srgbClr val="000000"/>
              </a:solidFill>
            </a:endParaRPr>
          </a:p>
        </p:txBody>
      </p:sp>
      <p:sp>
        <p:nvSpPr>
          <p:cNvPr id="159" name="Google Shape;159;p18"/>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Data Preparation Pipeline</a:t>
            </a:r>
            <a:endParaRPr b="1" sz="2850">
              <a:solidFill>
                <a:srgbClr val="1A1F3A"/>
              </a:solidFill>
              <a:latin typeface="Montserrat"/>
              <a:ea typeface="Montserrat"/>
              <a:cs typeface="Montserrat"/>
              <a:sym typeface="Montserrat"/>
            </a:endParaRPr>
          </a:p>
        </p:txBody>
      </p:sp>
      <p:sp>
        <p:nvSpPr>
          <p:cNvPr id="160" name="Google Shape;160;p18"/>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aphicFrame>
        <p:nvGraphicFramePr>
          <p:cNvPr id="161" name="Google Shape;161;p18"/>
          <p:cNvGraphicFramePr/>
          <p:nvPr/>
        </p:nvGraphicFramePr>
        <p:xfrm>
          <a:off x="762000" y="1215275"/>
          <a:ext cx="3000000" cy="3000000"/>
        </p:xfrm>
        <a:graphic>
          <a:graphicData uri="http://schemas.openxmlformats.org/drawingml/2006/table">
            <a:tbl>
              <a:tblPr>
                <a:noFill/>
                <a:tableStyleId>{B7DADCC8-1395-4EBE-8C2E-980015D257C6}</a:tableStyleId>
              </a:tblPr>
              <a:tblGrid>
                <a:gridCol w="1393025"/>
                <a:gridCol w="1393025"/>
                <a:gridCol w="1393025"/>
                <a:gridCol w="1393025"/>
              </a:tblGrid>
              <a:tr h="380525">
                <a:tc>
                  <a:txBody>
                    <a:bodyPr/>
                    <a:lstStyle/>
                    <a:p>
                      <a:pPr indent="0" lvl="0" marL="0" rtl="0" algn="l">
                        <a:spcBef>
                          <a:spcPts val="0"/>
                        </a:spcBef>
                        <a:spcAft>
                          <a:spcPts val="0"/>
                        </a:spcAft>
                        <a:buNone/>
                      </a:pPr>
                      <a:r>
                        <a:rPr lang="en-US" sz="1200"/>
                        <a:t>Step</a:t>
                      </a:r>
                      <a:endParaRPr sz="1200"/>
                    </a:p>
                  </a:txBody>
                  <a:tcPr marT="91425" marB="91425" marR="91425" marL="91425"/>
                </a:tc>
                <a:tc>
                  <a:txBody>
                    <a:bodyPr/>
                    <a:lstStyle/>
                    <a:p>
                      <a:pPr indent="0" lvl="0" marL="0" rtl="0" algn="l">
                        <a:spcBef>
                          <a:spcPts val="0"/>
                        </a:spcBef>
                        <a:spcAft>
                          <a:spcPts val="0"/>
                        </a:spcAft>
                        <a:buNone/>
                      </a:pPr>
                      <a:r>
                        <a:rPr lang="en-US" sz="1200"/>
                        <a:t>Input</a:t>
                      </a:r>
                      <a:endParaRPr sz="1200"/>
                    </a:p>
                  </a:txBody>
                  <a:tcPr marT="91425" marB="91425" marR="91425" marL="91425"/>
                </a:tc>
                <a:tc>
                  <a:txBody>
                    <a:bodyPr/>
                    <a:lstStyle/>
                    <a:p>
                      <a:pPr indent="0" lvl="0" marL="0" rtl="0" algn="l">
                        <a:spcBef>
                          <a:spcPts val="0"/>
                        </a:spcBef>
                        <a:spcAft>
                          <a:spcPts val="0"/>
                        </a:spcAft>
                        <a:buNone/>
                      </a:pPr>
                      <a:r>
                        <a:rPr lang="en-US" sz="1200"/>
                        <a:t>Output</a:t>
                      </a:r>
                      <a:endParaRPr sz="1200"/>
                    </a:p>
                  </a:txBody>
                  <a:tcPr marT="91425" marB="91425" marR="91425" marL="91425"/>
                </a:tc>
                <a:tc>
                  <a:txBody>
                    <a:bodyPr/>
                    <a:lstStyle/>
                    <a:p>
                      <a:pPr indent="0" lvl="0" marL="0" rtl="0" algn="l">
                        <a:spcBef>
                          <a:spcPts val="0"/>
                        </a:spcBef>
                        <a:spcAft>
                          <a:spcPts val="0"/>
                        </a:spcAft>
                        <a:buNone/>
                      </a:pPr>
                      <a:r>
                        <a:rPr lang="en-US" sz="1200"/>
                        <a:t>Details</a:t>
                      </a:r>
                      <a:endParaRPr sz="1200"/>
                    </a:p>
                  </a:txBody>
                  <a:tcPr marT="91425" marB="91425" marR="91425" marL="91425"/>
                </a:tc>
              </a:tr>
              <a:tr h="995300">
                <a:tc>
                  <a:txBody>
                    <a:bodyPr/>
                    <a:lstStyle/>
                    <a:p>
                      <a:pPr indent="0" lvl="0" marL="0" rtl="0" algn="l">
                        <a:spcBef>
                          <a:spcPts val="0"/>
                        </a:spcBef>
                        <a:spcAft>
                          <a:spcPts val="0"/>
                        </a:spcAft>
                        <a:buNone/>
                      </a:pPr>
                      <a:r>
                        <a:rPr lang="en-US" sz="1200"/>
                        <a:t>1. Load Raw Data</a:t>
                      </a:r>
                      <a:endParaRPr sz="1200"/>
                    </a:p>
                  </a:txBody>
                  <a:tcPr marT="91425" marB="91425" marR="91425" marL="91425"/>
                </a:tc>
                <a:tc>
                  <a:txBody>
                    <a:bodyPr/>
                    <a:lstStyle/>
                    <a:p>
                      <a:pPr indent="0" lvl="0" marL="0" rtl="0" algn="l">
                        <a:spcBef>
                          <a:spcPts val="0"/>
                        </a:spcBef>
                        <a:spcAft>
                          <a:spcPts val="0"/>
                        </a:spcAft>
                        <a:buNone/>
                      </a:pPr>
                      <a:r>
                        <a:rPr lang="en-US" sz="1200"/>
                        <a:t>train_subtask1.csv</a:t>
                      </a:r>
                      <a:endParaRPr sz="1200"/>
                    </a:p>
                  </a:txBody>
                  <a:tcPr marT="91425" marB="91425" marR="91425" marL="91425"/>
                </a:tc>
                <a:tc>
                  <a:txBody>
                    <a:bodyPr/>
                    <a:lstStyle/>
                    <a:p>
                      <a:pPr indent="0" lvl="0" marL="0" rtl="0" algn="l">
                        <a:spcBef>
                          <a:spcPts val="0"/>
                        </a:spcBef>
                        <a:spcAft>
                          <a:spcPts val="0"/>
                        </a:spcAft>
                        <a:buNone/>
                      </a:pPr>
                      <a:r>
                        <a:rPr lang="en-US" sz="1200"/>
                        <a:t>2,764 samples</a:t>
                      </a:r>
                      <a:endParaRPr sz="1200"/>
                    </a:p>
                  </a:txBody>
                  <a:tcPr marT="91425" marB="91425" marR="91425" marL="91425"/>
                </a:tc>
                <a:tc>
                  <a:txBody>
                    <a:bodyPr/>
                    <a:lstStyle/>
                    <a:p>
                      <a:pPr indent="0" lvl="0" marL="0" rtl="0" algn="l">
                        <a:spcBef>
                          <a:spcPts val="0"/>
                        </a:spcBef>
                        <a:spcAft>
                          <a:spcPts val="0"/>
                        </a:spcAft>
                        <a:buNone/>
                      </a:pPr>
                      <a:r>
                        <a:rPr lang="en-US" sz="1200"/>
                        <a:t>User ID, timestamp, text, valence, arousal</a:t>
                      </a:r>
                      <a:endParaRPr sz="1200"/>
                    </a:p>
                  </a:txBody>
                  <a:tcPr marT="91425" marB="91425" marR="91425" marL="91425"/>
                </a:tc>
              </a:tr>
              <a:tr h="805225">
                <a:tc>
                  <a:txBody>
                    <a:bodyPr/>
                    <a:lstStyle/>
                    <a:p>
                      <a:pPr indent="0" lvl="0" marL="0" rtl="0" algn="l">
                        <a:spcBef>
                          <a:spcPts val="0"/>
                        </a:spcBef>
                        <a:spcAft>
                          <a:spcPts val="0"/>
                        </a:spcAft>
                        <a:buNone/>
                      </a:pPr>
                      <a:r>
                        <a:rPr lang="en-US" sz="1200"/>
                        <a:t>2. Clean Text</a:t>
                      </a:r>
                      <a:endParaRPr sz="1200"/>
                    </a:p>
                  </a:txBody>
                  <a:tcPr marT="91425" marB="91425" marR="91425" marL="91425"/>
                </a:tc>
                <a:tc>
                  <a:txBody>
                    <a:bodyPr/>
                    <a:lstStyle/>
                    <a:p>
                      <a:pPr indent="0" lvl="0" marL="0" rtl="0" algn="l">
                        <a:spcBef>
                          <a:spcPts val="0"/>
                        </a:spcBef>
                        <a:spcAft>
                          <a:spcPts val="0"/>
                        </a:spcAft>
                        <a:buNone/>
                      </a:pPr>
                      <a:r>
                        <a:rPr lang="en-US" sz="1200"/>
                        <a:t>Raw essays</a:t>
                      </a:r>
                      <a:endParaRPr sz="1200"/>
                    </a:p>
                  </a:txBody>
                  <a:tcPr marT="91425" marB="91425" marR="91425" marL="91425"/>
                </a:tc>
                <a:tc>
                  <a:txBody>
                    <a:bodyPr/>
                    <a:lstStyle/>
                    <a:p>
                      <a:pPr indent="0" lvl="0" marL="0" rtl="0" algn="l">
                        <a:spcBef>
                          <a:spcPts val="0"/>
                        </a:spcBef>
                        <a:spcAft>
                          <a:spcPts val="0"/>
                        </a:spcAft>
                        <a:buNone/>
                      </a:pPr>
                      <a:r>
                        <a:rPr lang="en-US" sz="1200"/>
                        <a:t>Normalized text</a:t>
                      </a:r>
                      <a:endParaRPr sz="1200"/>
                    </a:p>
                  </a:txBody>
                  <a:tcPr marT="91425" marB="91425" marR="91425" marL="91425"/>
                </a:tc>
                <a:tc>
                  <a:txBody>
                    <a:bodyPr/>
                    <a:lstStyle/>
                    <a:p>
                      <a:pPr indent="0" lvl="0" marL="0" rtl="0" algn="l">
                        <a:spcBef>
                          <a:spcPts val="0"/>
                        </a:spcBef>
                        <a:spcAft>
                          <a:spcPts val="0"/>
                        </a:spcAft>
                        <a:buNone/>
                      </a:pPr>
                      <a:r>
                        <a:rPr lang="en-US" sz="1200"/>
                        <a:t>Lowercase, whitespace normalization</a:t>
                      </a:r>
                      <a:endParaRPr sz="1200"/>
                    </a:p>
                  </a:txBody>
                  <a:tcPr marT="91425" marB="91425" marR="91425" marL="91425"/>
                </a:tc>
              </a:tr>
              <a:tr h="995300">
                <a:tc>
                  <a:txBody>
                    <a:bodyPr/>
                    <a:lstStyle/>
                    <a:p>
                      <a:pPr indent="0" lvl="0" marL="0" rtl="0" algn="l">
                        <a:spcBef>
                          <a:spcPts val="0"/>
                        </a:spcBef>
                        <a:spcAft>
                          <a:spcPts val="0"/>
                        </a:spcAft>
                        <a:buNone/>
                      </a:pPr>
                      <a:r>
                        <a:rPr lang="en-US" sz="1200"/>
                        <a:t>3. Sort Chronologically</a:t>
                      </a:r>
                      <a:endParaRPr sz="1200"/>
                    </a:p>
                  </a:txBody>
                  <a:tcPr marT="91425" marB="91425" marR="91425" marL="91425"/>
                </a:tc>
                <a:tc>
                  <a:txBody>
                    <a:bodyPr/>
                    <a:lstStyle/>
                    <a:p>
                      <a:pPr indent="0" lvl="0" marL="0" rtl="0" algn="l">
                        <a:spcBef>
                          <a:spcPts val="0"/>
                        </a:spcBef>
                        <a:spcAft>
                          <a:spcPts val="0"/>
                        </a:spcAft>
                        <a:buNone/>
                      </a:pPr>
                      <a:r>
                        <a:rPr lang="en-US" sz="1200"/>
                        <a:t>Unsorted entries</a:t>
                      </a:r>
                      <a:endParaRPr sz="1200"/>
                    </a:p>
                  </a:txBody>
                  <a:tcPr marT="91425" marB="91425" marR="91425" marL="91425"/>
                </a:tc>
                <a:tc>
                  <a:txBody>
                    <a:bodyPr/>
                    <a:lstStyle/>
                    <a:p>
                      <a:pPr indent="0" lvl="0" marL="0" rtl="0" algn="l">
                        <a:spcBef>
                          <a:spcPts val="0"/>
                        </a:spcBef>
                        <a:spcAft>
                          <a:spcPts val="0"/>
                        </a:spcAft>
                        <a:buNone/>
                      </a:pPr>
                      <a:r>
                        <a:rPr lang="en-US" sz="1200"/>
                        <a:t>Ordered by (user, timestamp)</a:t>
                      </a:r>
                      <a:endParaRPr sz="1200"/>
                    </a:p>
                  </a:txBody>
                  <a:tcPr marT="91425" marB="91425" marR="91425" marL="91425"/>
                </a:tc>
                <a:tc>
                  <a:txBody>
                    <a:bodyPr/>
                    <a:lstStyle/>
                    <a:p>
                      <a:pPr indent="0" lvl="0" marL="0" rtl="0" algn="l">
                        <a:spcBef>
                          <a:spcPts val="0"/>
                        </a:spcBef>
                        <a:spcAft>
                          <a:spcPts val="0"/>
                        </a:spcAft>
                        <a:buNone/>
                      </a:pPr>
                      <a:r>
                        <a:rPr lang="en-US" sz="1200"/>
                        <a:t>Preserves temporal sequence per user</a:t>
                      </a:r>
                      <a:endParaRPr sz="1200"/>
                    </a:p>
                  </a:txBody>
                  <a:tcPr marT="91425" marB="91425" marR="91425" marL="91425"/>
                </a:tc>
              </a:tr>
              <a:tr h="805225">
                <a:tc>
                  <a:txBody>
                    <a:bodyPr/>
                    <a:lstStyle/>
                    <a:p>
                      <a:pPr indent="0" lvl="0" marL="0" rtl="0" algn="l">
                        <a:spcBef>
                          <a:spcPts val="0"/>
                        </a:spcBef>
                        <a:spcAft>
                          <a:spcPts val="0"/>
                        </a:spcAft>
                        <a:buNone/>
                      </a:pPr>
                      <a:r>
                        <a:rPr lang="en-US" sz="1200"/>
                        <a:t>4. Create History</a:t>
                      </a:r>
                      <a:endParaRPr sz="1200"/>
                    </a:p>
                  </a:txBody>
                  <a:tcPr marT="91425" marB="91425" marR="91425" marL="91425"/>
                </a:tc>
                <a:tc>
                  <a:txBody>
                    <a:bodyPr/>
                    <a:lstStyle/>
                    <a:p>
                      <a:pPr indent="0" lvl="0" marL="0" rtl="0" algn="l">
                        <a:spcBef>
                          <a:spcPts val="0"/>
                        </a:spcBef>
                        <a:spcAft>
                          <a:spcPts val="0"/>
                        </a:spcAft>
                        <a:buNone/>
                      </a:pPr>
                      <a:r>
                        <a:rPr lang="en-US" sz="1200"/>
                        <a:t>Single texts</a:t>
                      </a:r>
                      <a:endParaRPr sz="1200"/>
                    </a:p>
                  </a:txBody>
                  <a:tcPr marT="91425" marB="91425" marR="91425" marL="91425"/>
                </a:tc>
                <a:tc>
                  <a:txBody>
                    <a:bodyPr/>
                    <a:lstStyle/>
                    <a:p>
                      <a:pPr indent="0" lvl="0" marL="0" rtl="0" algn="l">
                        <a:spcBef>
                          <a:spcPts val="0"/>
                        </a:spcBef>
                        <a:spcAft>
                          <a:spcPts val="0"/>
                        </a:spcAft>
                        <a:buNone/>
                      </a:pPr>
                      <a:r>
                        <a:rPr lang="en-US" sz="1200"/>
                        <a:t>Text + 10 prev texts</a:t>
                      </a:r>
                      <a:endParaRPr sz="1200"/>
                    </a:p>
                  </a:txBody>
                  <a:tcPr marT="91425" marB="91425" marR="91425" marL="91425"/>
                </a:tc>
                <a:tc>
                  <a:txBody>
                    <a:bodyPr/>
                    <a:lstStyle/>
                    <a:p>
                      <a:pPr indent="0" lvl="0" marL="0" rtl="0" algn="l">
                        <a:spcBef>
                          <a:spcPts val="0"/>
                        </a:spcBef>
                        <a:spcAft>
                          <a:spcPts val="0"/>
                        </a:spcAft>
                        <a:buNone/>
                      </a:pPr>
                      <a:r>
                        <a:rPr lang="en-US" sz="1200"/>
                        <a:t>Sliding window of user's history</a:t>
                      </a:r>
                      <a:endParaRPr sz="1200"/>
                    </a:p>
                  </a:txBody>
                  <a:tcPr marT="91425" marB="91425" marR="91425" marL="91425"/>
                </a:tc>
              </a:tr>
              <a:tr h="639450">
                <a:tc>
                  <a:txBody>
                    <a:bodyPr/>
                    <a:lstStyle/>
                    <a:p>
                      <a:pPr indent="0" lvl="0" marL="0" rtl="0" algn="l">
                        <a:spcBef>
                          <a:spcPts val="0"/>
                        </a:spcBef>
                        <a:spcAft>
                          <a:spcPts val="0"/>
                        </a:spcAft>
                        <a:buNone/>
                      </a:pPr>
                      <a:r>
                        <a:rPr lang="en-US" sz="1200"/>
                        <a:t>5. User Mapping</a:t>
                      </a:r>
                      <a:endParaRPr sz="1200"/>
                    </a:p>
                  </a:txBody>
                  <a:tcPr marT="91425" marB="91425" marR="91425" marL="91425"/>
                </a:tc>
                <a:tc>
                  <a:txBody>
                    <a:bodyPr/>
                    <a:lstStyle/>
                    <a:p>
                      <a:pPr indent="0" lvl="0" marL="0" rtl="0" algn="l">
                        <a:spcBef>
                          <a:spcPts val="0"/>
                        </a:spcBef>
                        <a:spcAft>
                          <a:spcPts val="0"/>
                        </a:spcAft>
                        <a:buNone/>
                      </a:pPr>
                      <a:r>
                        <a:rPr lang="en-US" sz="1200"/>
                        <a:t>String user IDs</a:t>
                      </a:r>
                      <a:endParaRPr sz="1200"/>
                    </a:p>
                  </a:txBody>
                  <a:tcPr marT="91425" marB="91425" marR="91425" marL="91425"/>
                </a:tc>
                <a:tc>
                  <a:txBody>
                    <a:bodyPr/>
                    <a:lstStyle/>
                    <a:p>
                      <a:pPr indent="0" lvl="0" marL="0" rtl="0" algn="l">
                        <a:spcBef>
                          <a:spcPts val="0"/>
                        </a:spcBef>
                        <a:spcAft>
                          <a:spcPts val="0"/>
                        </a:spcAft>
                        <a:buNone/>
                      </a:pPr>
                      <a:r>
                        <a:rPr lang="en-US" sz="1200"/>
                        <a:t>Integer indices</a:t>
                      </a:r>
                      <a:endParaRPr sz="1200"/>
                    </a:p>
                  </a:txBody>
                  <a:tcPr marT="91425" marB="91425" marR="91425" marL="91425"/>
                </a:tc>
                <a:tc>
                  <a:txBody>
                    <a:bodyPr/>
                    <a:lstStyle/>
                    <a:p>
                      <a:pPr indent="0" lvl="0" marL="0" rtl="0" algn="l">
                        <a:spcBef>
                          <a:spcPts val="0"/>
                        </a:spcBef>
                        <a:spcAft>
                          <a:spcPts val="0"/>
                        </a:spcAft>
                        <a:buNone/>
                      </a:pPr>
                      <a:r>
                        <a:rPr lang="en-US" sz="1200"/>
                        <a:t>137 users → {0, 1, ..., 136}</a:t>
                      </a:r>
                      <a:endParaRPr sz="1200"/>
                    </a:p>
                  </a:txBody>
                  <a:tcPr marT="91425" marB="91425" marR="91425" marL="91425"/>
                </a:tc>
              </a:tr>
              <a:tr h="805225">
                <a:tc>
                  <a:txBody>
                    <a:bodyPr/>
                    <a:lstStyle/>
                    <a:p>
                      <a:pPr indent="0" lvl="0" marL="0" rtl="0" algn="l">
                        <a:spcBef>
                          <a:spcPts val="0"/>
                        </a:spcBef>
                        <a:spcAft>
                          <a:spcPts val="0"/>
                        </a:spcAft>
                        <a:buNone/>
                      </a:pPr>
                      <a:r>
                        <a:rPr lang="en-US" sz="1200"/>
                        <a:t>6. Train/Val/Test Split</a:t>
                      </a:r>
                      <a:endParaRPr sz="1200"/>
                    </a:p>
                  </a:txBody>
                  <a:tcPr marT="91425" marB="91425" marR="91425" marL="91425"/>
                </a:tc>
                <a:tc>
                  <a:txBody>
                    <a:bodyPr/>
                    <a:lstStyle/>
                    <a:p>
                      <a:pPr indent="0" lvl="0" marL="0" rtl="0" algn="l">
                        <a:spcBef>
                          <a:spcPts val="0"/>
                        </a:spcBef>
                        <a:spcAft>
                          <a:spcPts val="0"/>
                        </a:spcAft>
                        <a:buNone/>
                      </a:pPr>
                      <a:r>
                        <a:rPr lang="en-US" sz="1200"/>
                        <a:t>Full dataset</a:t>
                      </a:r>
                      <a:endParaRPr sz="1200"/>
                    </a:p>
                  </a:txBody>
                  <a:tcPr marT="91425" marB="91425" marR="91425" marL="91425"/>
                </a:tc>
                <a:tc>
                  <a:txBody>
                    <a:bodyPr/>
                    <a:lstStyle/>
                    <a:p>
                      <a:pPr indent="0" lvl="0" marL="0" rtl="0" algn="l">
                        <a:spcBef>
                          <a:spcPts val="0"/>
                        </a:spcBef>
                        <a:spcAft>
                          <a:spcPts val="0"/>
                        </a:spcAft>
                        <a:buNone/>
                      </a:pPr>
                      <a:r>
                        <a:rPr lang="en-US" sz="1200"/>
                        <a:t>70%/15%/15%</a:t>
                      </a:r>
                      <a:endParaRPr sz="1200"/>
                    </a:p>
                  </a:txBody>
                  <a:tcPr marT="91425" marB="91425" marR="91425" marL="91425"/>
                </a:tc>
                <a:tc>
                  <a:txBody>
                    <a:bodyPr/>
                    <a:lstStyle/>
                    <a:p>
                      <a:pPr indent="0" lvl="0" marL="0" rtl="0" algn="l">
                        <a:spcBef>
                          <a:spcPts val="0"/>
                        </a:spcBef>
                        <a:spcAft>
                          <a:spcPts val="0"/>
                        </a:spcAft>
                        <a:buNone/>
                      </a:pPr>
                      <a:r>
                        <a:rPr lang="en-US" sz="1200"/>
                        <a:t>Temporal split + 20% unseen users</a:t>
                      </a:r>
                      <a:endParaRPr sz="1200"/>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pic>
        <p:nvPicPr>
          <p:cNvPr descr="image.png" id="166" name="Google Shape;166;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67" name="Google Shape;167;p19"/>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168" name="Google Shape;168;p19"/>
          <p:cNvSpPr txBox="1"/>
          <p:nvPr/>
        </p:nvSpPr>
        <p:spPr>
          <a:xfrm>
            <a:off x="6553163" y="2265375"/>
            <a:ext cx="4657800" cy="2193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Model training dynamics over 10 epochs. Steady loss decrease and correlation growth observed. Best model saved at epoch 4 (early stopping). Valence is predicted better than Arousal throughout training. The validation curves show typical learning behavior with initial rapid improvement followed by plateau. Training correlation reaches 0.92 while validation stabilizes around 0.60.</a:t>
            </a:r>
            <a:endParaRPr i="0" sz="1400" u="none" cap="none" strike="noStrike">
              <a:solidFill>
                <a:srgbClr val="000000"/>
              </a:solidFill>
            </a:endParaRPr>
          </a:p>
        </p:txBody>
      </p:sp>
      <p:sp>
        <p:nvSpPr>
          <p:cNvPr id="169" name="Google Shape;169;p19"/>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Training Progress: Loss &amp; Correlation Metrics</a:t>
            </a:r>
            <a:endParaRPr b="1" sz="2850">
              <a:solidFill>
                <a:srgbClr val="1A1F3A"/>
              </a:solidFill>
              <a:latin typeface="Montserrat"/>
              <a:ea typeface="Montserrat"/>
              <a:cs typeface="Montserrat"/>
              <a:sym typeface="Montserrat"/>
            </a:endParaRPr>
          </a:p>
        </p:txBody>
      </p:sp>
      <p:sp>
        <p:nvSpPr>
          <p:cNvPr id="170" name="Google Shape;170;p19"/>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1" name="Google Shape;171;p19" title="01_training_curves.png"/>
          <p:cNvPicPr preferRelativeResize="0"/>
          <p:nvPr/>
        </p:nvPicPr>
        <p:blipFill>
          <a:blip r:embed="rId5">
            <a:alphaModFix/>
          </a:blip>
          <a:stretch>
            <a:fillRect/>
          </a:stretch>
        </p:blipFill>
        <p:spPr>
          <a:xfrm>
            <a:off x="492460" y="1627950"/>
            <a:ext cx="5841664" cy="4315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pic>
        <p:nvPicPr>
          <p:cNvPr descr="image.png" id="176" name="Google Shape;176;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77" name="Google Shape;177;p20"/>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178" name="Google Shape;178;p20"/>
          <p:cNvSpPr txBox="1"/>
          <p:nvPr/>
        </p:nvSpPr>
        <p:spPr>
          <a:xfrm>
            <a:off x="6553150" y="2265375"/>
            <a:ext cx="4657800" cy="2193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Correlation comparison across three data splits. Test: Valence=0.666, Arousal=0.471, Average=0.568. Gap between Train and Test indicates moderate overfitting. The bar chart clearly shows that Valence prediction consistently outperforms Arousal across all splits. Despite overfitting, test performance remains competitive for emotion prediction tasks.</a:t>
            </a:r>
            <a:endParaRPr i="0" sz="1400" u="none" cap="none" strike="noStrike">
              <a:solidFill>
                <a:srgbClr val="000000"/>
              </a:solidFill>
            </a:endParaRPr>
          </a:p>
        </p:txBody>
      </p:sp>
      <p:sp>
        <p:nvSpPr>
          <p:cNvPr id="179" name="Google Shape;179;p20"/>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Model Performance: Train vs Validation vs Test</a:t>
            </a:r>
            <a:endParaRPr b="1" sz="2850">
              <a:solidFill>
                <a:srgbClr val="1A1F3A"/>
              </a:solidFill>
              <a:latin typeface="Montserrat"/>
              <a:ea typeface="Montserrat"/>
              <a:cs typeface="Montserrat"/>
              <a:sym typeface="Montserrat"/>
            </a:endParaRPr>
          </a:p>
        </p:txBody>
      </p:sp>
      <p:sp>
        <p:nvSpPr>
          <p:cNvPr id="180" name="Google Shape;180;p20"/>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81" name="Google Shape;181;p20" title="02_results_comparison.png"/>
          <p:cNvPicPr preferRelativeResize="0"/>
          <p:nvPr/>
        </p:nvPicPr>
        <p:blipFill>
          <a:blip r:embed="rId5">
            <a:alphaModFix/>
          </a:blip>
          <a:stretch>
            <a:fillRect/>
          </a:stretch>
        </p:blipFill>
        <p:spPr>
          <a:xfrm>
            <a:off x="152400" y="2097650"/>
            <a:ext cx="6181724" cy="3051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 name="Shape 185"/>
        <p:cNvGrpSpPr/>
        <p:nvPr/>
      </p:nvGrpSpPr>
      <p:grpSpPr>
        <a:xfrm>
          <a:off x="0" y="0"/>
          <a:ext cx="0" cy="0"/>
          <a:chOff x="0" y="0"/>
          <a:chExt cx="0" cy="0"/>
        </a:xfrm>
      </p:grpSpPr>
      <p:pic>
        <p:nvPicPr>
          <p:cNvPr descr="image.png" id="186" name="Google Shape;186;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87" name="Google Shape;187;p21"/>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188" name="Google Shape;188;p21"/>
          <p:cNvSpPr txBox="1"/>
          <p:nvPr/>
        </p:nvSpPr>
        <p:spPr>
          <a:xfrm>
            <a:off x="6553163" y="2429925"/>
            <a:ext cx="4657800" cy="18639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Test Loss: 1.70, Test Avg Correlation: 0.57. MAE shows mean absolute prediction error. This table provides a comprehensive overview of all evaluation metrics in one place. The highlighted Average Correlation row represents the primary competition metric used for ranking.</a:t>
            </a:r>
            <a:endParaRPr i="0" sz="1400" u="none" cap="none" strike="noStrike">
              <a:solidFill>
                <a:srgbClr val="000000"/>
              </a:solidFill>
            </a:endParaRPr>
          </a:p>
        </p:txBody>
      </p:sp>
      <p:sp>
        <p:nvSpPr>
          <p:cNvPr id="189" name="Google Shape;189;p21"/>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Summary: Final Metrics</a:t>
            </a:r>
            <a:endParaRPr b="1" sz="2850">
              <a:solidFill>
                <a:srgbClr val="1A1F3A"/>
              </a:solidFill>
              <a:latin typeface="Montserrat"/>
              <a:ea typeface="Montserrat"/>
              <a:cs typeface="Montserrat"/>
              <a:sym typeface="Montserrat"/>
            </a:endParaRPr>
          </a:p>
        </p:txBody>
      </p:sp>
      <p:sp>
        <p:nvSpPr>
          <p:cNvPr id="190" name="Google Shape;190;p21"/>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1" name="Google Shape;191;p21" title="03_results_table.png"/>
          <p:cNvPicPr preferRelativeResize="0"/>
          <p:nvPr/>
        </p:nvPicPr>
        <p:blipFill>
          <a:blip r:embed="rId5">
            <a:alphaModFix/>
          </a:blip>
          <a:stretch>
            <a:fillRect/>
          </a:stretch>
        </p:blipFill>
        <p:spPr>
          <a:xfrm>
            <a:off x="152400" y="2097638"/>
            <a:ext cx="6181724" cy="30214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